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7" r:id="rId10"/>
    <p:sldId id="276" r:id="rId11"/>
    <p:sldId id="264" r:id="rId12"/>
    <p:sldId id="265" r:id="rId13"/>
    <p:sldId id="266" r:id="rId14"/>
    <p:sldId id="267" r:id="rId15"/>
    <p:sldId id="268" r:id="rId16"/>
    <p:sldId id="269" r:id="rId17"/>
    <p:sldId id="270" r:id="rId18"/>
    <p:sldId id="271"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A61FBC2-D079-459F-B4BC-CDD9F2A0C3F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300192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61FBC2-D079-459F-B4BC-CDD9F2A0C3F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3140777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61FBC2-D079-459F-B4BC-CDD9F2A0C3F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219951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61FBC2-D079-459F-B4BC-CDD9F2A0C3F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2508956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61FBC2-D079-459F-B4BC-CDD9F2A0C3F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382403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A61FBC2-D079-459F-B4BC-CDD9F2A0C3F3}"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120525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A61FBC2-D079-459F-B4BC-CDD9F2A0C3F3}"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36159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A61FBC2-D079-459F-B4BC-CDD9F2A0C3F3}"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25159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1FBC2-D079-459F-B4BC-CDD9F2A0C3F3}"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257823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61FBC2-D079-459F-B4BC-CDD9F2A0C3F3}"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1745104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61FBC2-D079-459F-B4BC-CDD9F2A0C3F3}"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4A1C69-CB32-4B85-AD2E-EC5475CC9799}" type="slidenum">
              <a:rPr lang="en-IN" smtClean="0"/>
              <a:t>‹#›</a:t>
            </a:fld>
            <a:endParaRPr lang="en-IN"/>
          </a:p>
        </p:txBody>
      </p:sp>
    </p:spTree>
    <p:extLst>
      <p:ext uri="{BB962C8B-B14F-4D97-AF65-F5344CB8AC3E}">
        <p14:creationId xmlns:p14="http://schemas.microsoft.com/office/powerpoint/2010/main" val="395265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1FBC2-D079-459F-B4BC-CDD9F2A0C3F3}" type="datetimeFigureOut">
              <a:rPr lang="en-IN" smtClean="0"/>
              <a:t>20-04-2023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A1C69-CB32-4B85-AD2E-EC5475CC9799}" type="slidenum">
              <a:rPr lang="en-IN" smtClean="0"/>
              <a:t>‹#›</a:t>
            </a:fld>
            <a:endParaRPr lang="en-IN"/>
          </a:p>
        </p:txBody>
      </p:sp>
    </p:spTree>
    <p:extLst>
      <p:ext uri="{BB962C8B-B14F-4D97-AF65-F5344CB8AC3E}">
        <p14:creationId xmlns:p14="http://schemas.microsoft.com/office/powerpoint/2010/main" val="39249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1989750" cy="2262277"/>
          </a:xfrm>
        </p:spPr>
        <p:txBody>
          <a:bodyPr>
            <a:normAutofit/>
          </a:bodyPr>
          <a:lstStyle/>
          <a:p>
            <a:r>
              <a:rPr lang="en-IN" sz="7200" b="1" dirty="0" smtClean="0">
                <a:solidFill>
                  <a:srgbClr val="FF0000"/>
                </a:solidFill>
                <a:latin typeface="Times New Roman" panose="02020603050405020304" pitchFamily="18" charset="0"/>
                <a:cs typeface="Times New Roman" panose="02020603050405020304" pitchFamily="18" charset="0"/>
              </a:rPr>
              <a:t>Capstone Project </a:t>
            </a:r>
            <a:endParaRPr lang="en-IN" sz="7200" b="1"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52188" y="2991013"/>
            <a:ext cx="9144000" cy="3866987"/>
          </a:xfrm>
        </p:spPr>
        <p:txBody>
          <a:bodyPr/>
          <a:lstStyle/>
          <a:p>
            <a:r>
              <a:rPr lang="en-IN" sz="4800" b="1" dirty="0">
                <a:solidFill>
                  <a:srgbClr val="0070C0"/>
                </a:solidFill>
              </a:rPr>
              <a:t>Mobile Price Range </a:t>
            </a:r>
            <a:r>
              <a:rPr lang="en-IN" sz="4800" b="1" dirty="0" smtClean="0">
                <a:solidFill>
                  <a:srgbClr val="0070C0"/>
                </a:solidFill>
              </a:rPr>
              <a:t>Prediction</a:t>
            </a:r>
          </a:p>
          <a:p>
            <a:endParaRPr lang="en-IN" sz="4000" b="1" dirty="0"/>
          </a:p>
          <a:p>
            <a:r>
              <a:rPr lang="en-US" sz="4400" b="1" dirty="0" err="1" smtClean="0">
                <a:solidFill>
                  <a:srgbClr val="FF66FF"/>
                </a:solidFill>
                <a:latin typeface="Times New Roman" panose="02020603050405020304" pitchFamily="18" charset="0"/>
                <a:cs typeface="Times New Roman" panose="02020603050405020304" pitchFamily="18" charset="0"/>
              </a:rPr>
              <a:t>Momin</a:t>
            </a:r>
            <a:r>
              <a:rPr lang="en-US" sz="4400" b="1" dirty="0" smtClean="0">
                <a:solidFill>
                  <a:srgbClr val="FF66FF"/>
                </a:solidFill>
                <a:latin typeface="Times New Roman" panose="02020603050405020304" pitchFamily="18" charset="0"/>
                <a:cs typeface="Times New Roman" panose="02020603050405020304" pitchFamily="18" charset="0"/>
              </a:rPr>
              <a:t> Vajahat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349116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5" name="Rectangle 4"/>
          <p:cNvSpPr/>
          <p:nvPr/>
        </p:nvSpPr>
        <p:spPr>
          <a:xfrm>
            <a:off x="1307039" y="317482"/>
            <a:ext cx="3136436" cy="369332"/>
          </a:xfrm>
          <a:prstGeom prst="rect">
            <a:avLst/>
          </a:prstGeom>
        </p:spPr>
        <p:txBody>
          <a:bodyPr wrap="none">
            <a:spAutoFit/>
          </a:bodyPr>
          <a:lstStyle/>
          <a:p>
            <a:r>
              <a:rPr lang="en-IN" b="1" dirty="0" smtClean="0">
                <a:solidFill>
                  <a:srgbClr val="CC0000"/>
                </a:solidFill>
                <a:effectLst/>
                <a:latin typeface="Times New Roman" panose="02020603050405020304" pitchFamily="18" charset="0"/>
                <a:ea typeface="Times New Roman" panose="02020603050405020304" pitchFamily="18" charset="0"/>
              </a:rPr>
              <a:t>FC (front camera megapixels)</a:t>
            </a:r>
            <a:endParaRPr lang="en-IN" dirty="0"/>
          </a:p>
        </p:txBody>
      </p:sp>
      <p:sp>
        <p:nvSpPr>
          <p:cNvPr id="6" name="Rectangle 5"/>
          <p:cNvSpPr/>
          <p:nvPr/>
        </p:nvSpPr>
        <p:spPr>
          <a:xfrm>
            <a:off x="6597995" y="334995"/>
            <a:ext cx="3557384" cy="369332"/>
          </a:xfrm>
          <a:prstGeom prst="rect">
            <a:avLst/>
          </a:prstGeom>
        </p:spPr>
        <p:txBody>
          <a:bodyPr wrap="none">
            <a:spAutoFit/>
          </a:bodyPr>
          <a:lstStyle/>
          <a:p>
            <a:r>
              <a:rPr lang="en-IN" b="1" dirty="0" smtClean="0">
                <a:solidFill>
                  <a:srgbClr val="CC0000"/>
                </a:solidFill>
                <a:effectLst/>
                <a:latin typeface="Times New Roman" panose="02020603050405020304" pitchFamily="18" charset="0"/>
                <a:ea typeface="Times New Roman" panose="02020603050405020304" pitchFamily="18" charset="0"/>
              </a:rPr>
              <a:t>PC (Primary camera Megapixels) </a:t>
            </a:r>
            <a:endParaRPr lang="en-IN" dirty="0"/>
          </a:p>
        </p:txBody>
      </p:sp>
      <p:sp>
        <p:nvSpPr>
          <p:cNvPr id="7" name="Rectangle 6"/>
          <p:cNvSpPr/>
          <p:nvPr/>
        </p:nvSpPr>
        <p:spPr>
          <a:xfrm>
            <a:off x="7779535" y="3684237"/>
            <a:ext cx="1636089" cy="369332"/>
          </a:xfrm>
          <a:prstGeom prst="rect">
            <a:avLst/>
          </a:prstGeom>
        </p:spPr>
        <p:txBody>
          <a:bodyPr wrap="none">
            <a:spAutoFit/>
          </a:bodyPr>
          <a:lstStyle/>
          <a:p>
            <a:r>
              <a:rPr lang="en-IN" b="1" dirty="0">
                <a:solidFill>
                  <a:srgbClr val="CC0000"/>
                </a:solidFill>
                <a:latin typeface="Times New Roman" panose="02020603050405020304" pitchFamily="18" charset="0"/>
                <a:ea typeface="Times New Roman" panose="02020603050405020304" pitchFamily="18" charset="0"/>
              </a:rPr>
              <a:t>M</a:t>
            </a:r>
            <a:r>
              <a:rPr lang="en-IN" b="1" dirty="0" smtClean="0">
                <a:solidFill>
                  <a:srgbClr val="CC0000"/>
                </a:solidFill>
                <a:effectLst/>
                <a:latin typeface="Times New Roman" panose="02020603050405020304" pitchFamily="18" charset="0"/>
                <a:ea typeface="Times New Roman" panose="02020603050405020304" pitchFamily="18" charset="0"/>
              </a:rPr>
              <a:t>obile </a:t>
            </a:r>
            <a:r>
              <a:rPr lang="en-IN" b="1" dirty="0">
                <a:solidFill>
                  <a:srgbClr val="CC0000"/>
                </a:solidFill>
                <a:latin typeface="Times New Roman" panose="02020603050405020304" pitchFamily="18" charset="0"/>
                <a:ea typeface="Times New Roman" panose="02020603050405020304" pitchFamily="18" charset="0"/>
              </a:rPr>
              <a:t>W</a:t>
            </a:r>
            <a:r>
              <a:rPr lang="en-IN" b="1" dirty="0" smtClean="0">
                <a:solidFill>
                  <a:srgbClr val="CC0000"/>
                </a:solidFill>
                <a:effectLst/>
                <a:latin typeface="Times New Roman" panose="02020603050405020304" pitchFamily="18" charset="0"/>
                <a:ea typeface="Times New Roman" panose="02020603050405020304" pitchFamily="18" charset="0"/>
              </a:rPr>
              <a:t>eight</a:t>
            </a:r>
            <a:endParaRPr lang="en-IN" dirty="0"/>
          </a:p>
        </p:txBody>
      </p:sp>
      <p:pic>
        <p:nvPicPr>
          <p:cNvPr id="8" name="Picture 7"/>
          <p:cNvPicPr/>
          <p:nvPr/>
        </p:nvPicPr>
        <p:blipFill>
          <a:blip r:embed="rId3"/>
          <a:stretch>
            <a:fillRect/>
          </a:stretch>
        </p:blipFill>
        <p:spPr>
          <a:xfrm>
            <a:off x="717045" y="905854"/>
            <a:ext cx="3598581" cy="2658463"/>
          </a:xfrm>
          <a:prstGeom prst="rect">
            <a:avLst/>
          </a:prstGeom>
        </p:spPr>
      </p:pic>
      <p:pic>
        <p:nvPicPr>
          <p:cNvPr id="9" name="Picture 8"/>
          <p:cNvPicPr/>
          <p:nvPr/>
        </p:nvPicPr>
        <p:blipFill>
          <a:blip r:embed="rId4"/>
          <a:stretch>
            <a:fillRect/>
          </a:stretch>
        </p:blipFill>
        <p:spPr>
          <a:xfrm>
            <a:off x="6201971" y="905854"/>
            <a:ext cx="4349432" cy="2658463"/>
          </a:xfrm>
          <a:prstGeom prst="rect">
            <a:avLst/>
          </a:prstGeom>
        </p:spPr>
      </p:pic>
      <p:pic>
        <p:nvPicPr>
          <p:cNvPr id="10" name="Picture 9"/>
          <p:cNvPicPr/>
          <p:nvPr/>
        </p:nvPicPr>
        <p:blipFill>
          <a:blip r:embed="rId5"/>
          <a:stretch>
            <a:fillRect/>
          </a:stretch>
        </p:blipFill>
        <p:spPr>
          <a:xfrm>
            <a:off x="6201971" y="4127918"/>
            <a:ext cx="4489840" cy="2648476"/>
          </a:xfrm>
          <a:prstGeom prst="rect">
            <a:avLst/>
          </a:prstGeom>
        </p:spPr>
      </p:pic>
      <p:sp>
        <p:nvSpPr>
          <p:cNvPr id="11" name="Rectangle 10"/>
          <p:cNvSpPr/>
          <p:nvPr/>
        </p:nvSpPr>
        <p:spPr>
          <a:xfrm>
            <a:off x="187206" y="4127917"/>
            <a:ext cx="5607219" cy="2308324"/>
          </a:xfrm>
          <a:prstGeom prst="rect">
            <a:avLst/>
          </a:prstGeom>
        </p:spPr>
        <p:txBody>
          <a:bodyPr wrap="square">
            <a:spAutoFit/>
          </a:bodyPr>
          <a:lstStyle/>
          <a:p>
            <a:pPr marL="285750" indent="-285750">
              <a:buFont typeface="Arial" panose="020B0604020202020204" pitchFamily="34" charset="0"/>
              <a:buChar char="•"/>
            </a:pPr>
            <a:r>
              <a:rPr lang="en-IN" dirty="0" smtClean="0">
                <a:solidFill>
                  <a:srgbClr val="212121"/>
                </a:solidFill>
                <a:effectLst/>
                <a:latin typeface="Calibri" panose="020F0502020204030204" pitchFamily="34" charset="0"/>
                <a:ea typeface="Calibri" panose="020F0502020204030204" pitchFamily="34" charset="0"/>
              </a:rPr>
              <a:t>This features distribution is almost similar along all the price ranges variable, it may not be helpful in making predictions</a:t>
            </a:r>
          </a:p>
          <a:p>
            <a:pPr marL="285750" lvl="0" indent="-285750" fontAlgn="base">
              <a:buFont typeface="Arial" panose="020B0604020202020204" pitchFamily="34" charset="0"/>
              <a:buChar char="•"/>
            </a:pPr>
            <a:r>
              <a:rPr lang="en-IN" dirty="0"/>
              <a:t>Primary camera megapixels are showing a little variation along the target categories, which is a good sign for prediction.</a:t>
            </a:r>
          </a:p>
          <a:p>
            <a:pPr marL="285750" lvl="0" indent="-285750" fontAlgn="base">
              <a:buFont typeface="Arial" panose="020B0604020202020204" pitchFamily="34" charset="0"/>
              <a:buChar char="•"/>
            </a:pPr>
            <a:r>
              <a:rPr lang="en-IN" dirty="0" smtClean="0"/>
              <a:t>costly </a:t>
            </a:r>
            <a:r>
              <a:rPr lang="en-IN" dirty="0"/>
              <a:t>phones are lighter</a:t>
            </a:r>
          </a:p>
          <a:p>
            <a:endParaRPr lang="en-IN" dirty="0"/>
          </a:p>
        </p:txBody>
      </p:sp>
    </p:spTree>
    <p:extLst>
      <p:ext uri="{BB962C8B-B14F-4D97-AF65-F5344CB8AC3E}">
        <p14:creationId xmlns:p14="http://schemas.microsoft.com/office/powerpoint/2010/main" val="420780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15" y="435835"/>
            <a:ext cx="3349239" cy="905854"/>
          </a:xfrm>
        </p:spPr>
        <p:txBody>
          <a:bodyPr>
            <a:normAutofit fontScale="90000"/>
          </a:bodyPr>
          <a:lstStyle/>
          <a:p>
            <a:r>
              <a:rPr lang="en-IN" b="1" dirty="0">
                <a:solidFill>
                  <a:srgbClr val="C00000"/>
                </a:solidFill>
              </a:rPr>
              <a:t>Heat </a:t>
            </a:r>
            <a:r>
              <a:rPr lang="en-IN" b="1" dirty="0" smtClean="0">
                <a:solidFill>
                  <a:srgbClr val="C00000"/>
                </a:solidFill>
              </a:rPr>
              <a:t>Map</a:t>
            </a:r>
            <a:r>
              <a:rPr lang="en-IN" b="1" dirty="0"/>
              <a:t/>
            </a:r>
            <a:br>
              <a:rPr lang="en-IN" b="1" dirty="0"/>
            </a:br>
            <a:endParaRPr lang="en-IN" dirty="0"/>
          </a:p>
        </p:txBody>
      </p:sp>
      <p:sp>
        <p:nvSpPr>
          <p:cNvPr id="3" name="Content Placeholder 2"/>
          <p:cNvSpPr>
            <a:spLocks noGrp="1"/>
          </p:cNvSpPr>
          <p:nvPr>
            <p:ph idx="1"/>
          </p:nvPr>
        </p:nvSpPr>
        <p:spPr>
          <a:xfrm>
            <a:off x="188008" y="1068224"/>
            <a:ext cx="5520583" cy="5665862"/>
          </a:xfrm>
        </p:spPr>
        <p:txBody>
          <a:bodyPr>
            <a:normAutofit fontScale="70000" lnSpcReduction="20000"/>
          </a:bodyPr>
          <a:lstStyle/>
          <a:p>
            <a:pPr lvl="0">
              <a:lnSpc>
                <a:spcPct val="120000"/>
              </a:lnSpc>
            </a:pPr>
            <a:r>
              <a:rPr lang="en-IN" dirty="0">
                <a:latin typeface="+mj-lt"/>
              </a:rPr>
              <a:t>RAM and </a:t>
            </a:r>
            <a:r>
              <a:rPr lang="en-IN" dirty="0" err="1">
                <a:latin typeface="+mj-lt"/>
              </a:rPr>
              <a:t>price_range</a:t>
            </a:r>
            <a:r>
              <a:rPr lang="en-IN" dirty="0">
                <a:latin typeface="+mj-lt"/>
              </a:rPr>
              <a:t> shows high correlation which is a good sign, it signifies that RAM will play major deciding factor in estimating the price range.</a:t>
            </a:r>
          </a:p>
          <a:p>
            <a:pPr>
              <a:lnSpc>
                <a:spcPct val="120000"/>
              </a:lnSpc>
            </a:pPr>
            <a:r>
              <a:rPr lang="en-IN" dirty="0">
                <a:latin typeface="+mj-lt"/>
              </a:rPr>
              <a:t>There is some </a:t>
            </a:r>
            <a:r>
              <a:rPr lang="en-IN" dirty="0" err="1">
                <a:latin typeface="+mj-lt"/>
              </a:rPr>
              <a:t>collinearity</a:t>
            </a:r>
            <a:r>
              <a:rPr lang="en-IN" dirty="0">
                <a:latin typeface="+mj-lt"/>
              </a:rPr>
              <a:t> in feature pairs ('pc', 'fc') and ('</a:t>
            </a:r>
            <a:r>
              <a:rPr lang="en-IN" dirty="0" err="1">
                <a:latin typeface="+mj-lt"/>
              </a:rPr>
              <a:t>px_width</a:t>
            </a:r>
            <a:r>
              <a:rPr lang="en-IN" dirty="0">
                <a:latin typeface="+mj-lt"/>
              </a:rPr>
              <a:t>', '</a:t>
            </a:r>
            <a:r>
              <a:rPr lang="en-IN" dirty="0" err="1">
                <a:latin typeface="+mj-lt"/>
              </a:rPr>
              <a:t>px_height</a:t>
            </a:r>
            <a:r>
              <a:rPr lang="en-IN" dirty="0">
                <a:latin typeface="+mj-lt"/>
              </a:rPr>
              <a:t>'). Both correlations are justified since there are good chances that if front camera of a phone is good, the back camera would also be good</a:t>
            </a:r>
            <a:r>
              <a:rPr lang="en-IN" dirty="0" smtClean="0">
                <a:latin typeface="+mj-lt"/>
              </a:rPr>
              <a:t>.</a:t>
            </a:r>
          </a:p>
          <a:p>
            <a:pPr>
              <a:lnSpc>
                <a:spcPct val="120000"/>
              </a:lnSpc>
            </a:pPr>
            <a:r>
              <a:rPr lang="en-IN" dirty="0">
                <a:latin typeface="+mj-lt"/>
              </a:rPr>
              <a:t>Also, if </a:t>
            </a:r>
            <a:r>
              <a:rPr lang="en-IN" dirty="0" err="1">
                <a:latin typeface="+mj-lt"/>
              </a:rPr>
              <a:t>px_height</a:t>
            </a:r>
            <a:r>
              <a:rPr lang="en-IN" dirty="0">
                <a:latin typeface="+mj-lt"/>
              </a:rPr>
              <a:t> increases, pixel width also increases, that means the overall pixels in the screen. We can replace these two features with one feature. Front Camera megapixels and Primary camera megapixels are different entities despite of showing </a:t>
            </a:r>
            <a:r>
              <a:rPr lang="en-IN" dirty="0" err="1">
                <a:latin typeface="+mj-lt"/>
              </a:rPr>
              <a:t>colinearity</a:t>
            </a:r>
            <a:r>
              <a:rPr lang="en-IN" dirty="0">
                <a:latin typeface="+mj-lt"/>
              </a:rPr>
              <a:t>. So we'll be keeping them as they </a:t>
            </a:r>
            <a:r>
              <a:rPr lang="en-IN" dirty="0" smtClean="0">
                <a:latin typeface="+mj-lt"/>
              </a:rPr>
              <a:t>are</a:t>
            </a:r>
            <a:r>
              <a:rPr lang="en-IN" dirty="0" smtClean="0"/>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pic>
        <p:nvPicPr>
          <p:cNvPr id="5" name="Picture 4"/>
          <p:cNvPicPr/>
          <p:nvPr/>
        </p:nvPicPr>
        <p:blipFill>
          <a:blip r:embed="rId3"/>
          <a:stretch>
            <a:fillRect/>
          </a:stretch>
        </p:blipFill>
        <p:spPr>
          <a:xfrm>
            <a:off x="5820398" y="1068224"/>
            <a:ext cx="5571145" cy="5024927"/>
          </a:xfrm>
          <a:prstGeom prst="rect">
            <a:avLst/>
          </a:prstGeom>
        </p:spPr>
      </p:pic>
    </p:spTree>
    <p:extLst>
      <p:ext uri="{BB962C8B-B14F-4D97-AF65-F5344CB8AC3E}">
        <p14:creationId xmlns:p14="http://schemas.microsoft.com/office/powerpoint/2010/main" val="386886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9121"/>
            <a:ext cx="10515600" cy="1325563"/>
          </a:xfrm>
        </p:spPr>
        <p:txBody>
          <a:bodyPr>
            <a:noAutofit/>
          </a:bodyPr>
          <a:lstStyle/>
          <a:p>
            <a:r>
              <a:rPr lang="en-IN" sz="4800" b="1" dirty="0">
                <a:solidFill>
                  <a:srgbClr val="C00000"/>
                </a:solidFill>
              </a:rPr>
              <a:t>ML algorithms</a:t>
            </a:r>
            <a:r>
              <a:rPr lang="en-IN" sz="4800" dirty="0"/>
              <a:t/>
            </a:r>
            <a:br>
              <a:rPr lang="en-IN" sz="4800" dirty="0"/>
            </a:br>
            <a:endParaRPr lang="en-IN" sz="4800" dirty="0"/>
          </a:p>
        </p:txBody>
      </p:sp>
      <p:sp>
        <p:nvSpPr>
          <p:cNvPr id="3" name="Content Placeholder 2"/>
          <p:cNvSpPr>
            <a:spLocks noGrp="1"/>
          </p:cNvSpPr>
          <p:nvPr>
            <p:ph idx="1"/>
          </p:nvPr>
        </p:nvSpPr>
        <p:spPr>
          <a:xfrm>
            <a:off x="838200" y="2304189"/>
            <a:ext cx="10515600" cy="4351338"/>
          </a:xfrm>
        </p:spPr>
        <p:txBody>
          <a:bodyPr/>
          <a:lstStyle/>
          <a:p>
            <a:pPr marL="514350" lvl="0" indent="-514350" fontAlgn="base">
              <a:buFont typeface="+mj-lt"/>
              <a:buAutoNum type="arabicPeriod"/>
            </a:pPr>
            <a:r>
              <a:rPr lang="en-IN" dirty="0"/>
              <a:t>Logistic regression</a:t>
            </a:r>
          </a:p>
          <a:p>
            <a:pPr marL="514350" lvl="0" indent="-514350" fontAlgn="base">
              <a:buFont typeface="+mj-lt"/>
              <a:buAutoNum type="arabicPeriod"/>
            </a:pPr>
            <a:r>
              <a:rPr lang="en-IN" dirty="0"/>
              <a:t>Decision tree</a:t>
            </a:r>
          </a:p>
          <a:p>
            <a:pPr marL="514350" lvl="0" indent="-514350" fontAlgn="base">
              <a:buFont typeface="+mj-lt"/>
              <a:buAutoNum type="arabicPeriod"/>
            </a:pPr>
            <a:r>
              <a:rPr lang="en-IN" dirty="0"/>
              <a:t>Random Forest classification</a:t>
            </a:r>
          </a:p>
          <a:p>
            <a:pPr marL="514350" lvl="0" indent="-514350" fontAlgn="base">
              <a:buFont typeface="+mj-lt"/>
              <a:buAutoNum type="arabicPeriod"/>
            </a:pPr>
            <a:r>
              <a:rPr lang="en-IN" dirty="0" err="1"/>
              <a:t>XGboost</a:t>
            </a:r>
            <a:endParaRPr lang="en-IN"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332241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84" y="211300"/>
            <a:ext cx="4272185" cy="780011"/>
          </a:xfrm>
        </p:spPr>
        <p:txBody>
          <a:bodyPr>
            <a:noAutofit/>
          </a:bodyPr>
          <a:lstStyle/>
          <a:p>
            <a:r>
              <a:rPr lang="en-IN" b="1" dirty="0">
                <a:solidFill>
                  <a:srgbClr val="C00000"/>
                </a:solidFill>
              </a:rPr>
              <a:t>Logistic regression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5" name="Rectangle 4"/>
          <p:cNvSpPr/>
          <p:nvPr/>
        </p:nvSpPr>
        <p:spPr>
          <a:xfrm>
            <a:off x="433843" y="1138385"/>
            <a:ext cx="3130409" cy="492122"/>
          </a:xfrm>
          <a:prstGeom prst="rect">
            <a:avLst/>
          </a:prstGeom>
        </p:spPr>
        <p:txBody>
          <a:bodyPr wrap="none">
            <a:spAutoFit/>
          </a:bodyPr>
          <a:lstStyle/>
          <a:p>
            <a:pPr marR="550545" algn="ctr">
              <a:lnSpc>
                <a:spcPct val="115000"/>
              </a:lnSpc>
              <a:spcAft>
                <a:spcPts val="75"/>
              </a:spcAft>
            </a:pPr>
            <a:r>
              <a:rPr lang="en-IN" sz="2400" b="1" dirty="0" smtClean="0">
                <a:solidFill>
                  <a:srgbClr val="CC0000"/>
                </a:solidFill>
                <a:effectLst/>
                <a:latin typeface="Calibri" panose="020F0502020204030204" pitchFamily="34" charset="0"/>
                <a:ea typeface="Calibri" panose="020F0502020204030204" pitchFamily="34" charset="0"/>
              </a:rPr>
              <a:t>Decision tree with </a:t>
            </a:r>
            <a:endParaRPr lang="en-IN" sz="1100" b="1" dirty="0">
              <a:solidFill>
                <a:srgbClr val="000000"/>
              </a:solidFill>
              <a:effectLst/>
              <a:latin typeface="Calibri" panose="020F0502020204030204" pitchFamily="34" charset="0"/>
              <a:ea typeface="Calibri" panose="020F0502020204030204" pitchFamily="34" charset="0"/>
            </a:endParaRPr>
          </a:p>
        </p:txBody>
      </p:sp>
      <p:sp>
        <p:nvSpPr>
          <p:cNvPr id="6" name="Rectangle 5"/>
          <p:cNvSpPr/>
          <p:nvPr/>
        </p:nvSpPr>
        <p:spPr>
          <a:xfrm>
            <a:off x="576172" y="1777581"/>
            <a:ext cx="2845750" cy="936154"/>
          </a:xfrm>
          <a:prstGeom prst="rect">
            <a:avLst/>
          </a:prstGeom>
        </p:spPr>
        <p:txBody>
          <a:bodyPr wrap="square">
            <a:spAutoFit/>
          </a:bodyPr>
          <a:lstStyle/>
          <a:p>
            <a:pPr marL="6350" marR="0" indent="-6350" algn="ctr">
              <a:lnSpc>
                <a:spcPct val="150000"/>
              </a:lnSpc>
              <a:spcBef>
                <a:spcPts val="0"/>
              </a:spcBef>
              <a:spcAft>
                <a:spcPts val="55"/>
              </a:spcAft>
            </a:pPr>
            <a:r>
              <a:rPr lang="en-IN" dirty="0" err="1" smtClean="0">
                <a:solidFill>
                  <a:srgbClr val="000000"/>
                </a:solidFill>
                <a:effectLst/>
                <a:latin typeface="Arial" panose="020B0604020202020204" pitchFamily="34" charset="0"/>
                <a:ea typeface="Arial" panose="020B0604020202020204" pitchFamily="34" charset="0"/>
              </a:rPr>
              <a:t>Train_accuracy</a:t>
            </a:r>
            <a:r>
              <a:rPr lang="en-IN" dirty="0" smtClean="0">
                <a:solidFill>
                  <a:srgbClr val="000000"/>
                </a:solidFill>
                <a:effectLst/>
                <a:latin typeface="Arial" panose="020B0604020202020204" pitchFamily="34" charset="0"/>
                <a:ea typeface="Arial" panose="020B0604020202020204" pitchFamily="34" charset="0"/>
              </a:rPr>
              <a:t> : 92%</a:t>
            </a:r>
            <a:endParaRPr lang="en-IN" sz="1400" dirty="0" smtClean="0">
              <a:solidFill>
                <a:srgbClr val="000000"/>
              </a:solidFill>
              <a:effectLst/>
              <a:latin typeface="Calibri" panose="020F0502020204030204" pitchFamily="34" charset="0"/>
              <a:ea typeface="Calibri" panose="020F0502020204030204" pitchFamily="34" charset="0"/>
            </a:endParaRPr>
          </a:p>
          <a:p>
            <a:pPr marL="6350" marR="0" indent="-6350" algn="ctr">
              <a:lnSpc>
                <a:spcPct val="150000"/>
              </a:lnSpc>
              <a:spcBef>
                <a:spcPts val="0"/>
              </a:spcBef>
              <a:spcAft>
                <a:spcPts val="4765"/>
              </a:spcAft>
            </a:pPr>
            <a:r>
              <a:rPr lang="en-IN" dirty="0" err="1" smtClean="0">
                <a:solidFill>
                  <a:srgbClr val="000000"/>
                </a:solidFill>
                <a:effectLst/>
                <a:latin typeface="Arial" panose="020B0604020202020204" pitchFamily="34" charset="0"/>
                <a:ea typeface="Arial" panose="020B0604020202020204" pitchFamily="34" charset="0"/>
              </a:rPr>
              <a:t>Test_accuracy</a:t>
            </a:r>
            <a:r>
              <a:rPr lang="en-IN" dirty="0" smtClean="0">
                <a:solidFill>
                  <a:srgbClr val="000000"/>
                </a:solidFill>
                <a:effectLst/>
                <a:latin typeface="Arial" panose="020B0604020202020204" pitchFamily="34" charset="0"/>
                <a:ea typeface="Arial" panose="020B0604020202020204" pitchFamily="34" charset="0"/>
              </a:rPr>
              <a:t>: 90%</a:t>
            </a:r>
            <a:endParaRPr lang="en-IN" sz="1400" dirty="0">
              <a:solidFill>
                <a:srgbClr val="000000"/>
              </a:solidFill>
              <a:effectLst/>
              <a:latin typeface="Calibri" panose="020F0502020204030204" pitchFamily="34" charset="0"/>
              <a:ea typeface="Calibri" panose="020F0502020204030204" pitchFamily="34" charset="0"/>
            </a:endParaRPr>
          </a:p>
        </p:txBody>
      </p:sp>
      <p:pic>
        <p:nvPicPr>
          <p:cNvPr id="7" name="Picture 6"/>
          <p:cNvPicPr/>
          <p:nvPr/>
        </p:nvPicPr>
        <p:blipFill>
          <a:blip r:embed="rId3"/>
          <a:stretch>
            <a:fillRect/>
          </a:stretch>
        </p:blipFill>
        <p:spPr>
          <a:xfrm>
            <a:off x="704358" y="3036560"/>
            <a:ext cx="4602579" cy="3210416"/>
          </a:xfrm>
          <a:prstGeom prst="rect">
            <a:avLst/>
          </a:prstGeom>
        </p:spPr>
      </p:pic>
      <p:pic>
        <p:nvPicPr>
          <p:cNvPr id="8" name="Picture 7"/>
          <p:cNvPicPr/>
          <p:nvPr/>
        </p:nvPicPr>
        <p:blipFill>
          <a:blip r:embed="rId4"/>
          <a:stretch>
            <a:fillRect/>
          </a:stretch>
        </p:blipFill>
        <p:spPr>
          <a:xfrm>
            <a:off x="6204248" y="1630507"/>
            <a:ext cx="5431104" cy="3710614"/>
          </a:xfrm>
          <a:prstGeom prst="rect">
            <a:avLst/>
          </a:prstGeom>
        </p:spPr>
      </p:pic>
    </p:spTree>
    <p:extLst>
      <p:ext uri="{BB962C8B-B14F-4D97-AF65-F5344CB8AC3E}">
        <p14:creationId xmlns:p14="http://schemas.microsoft.com/office/powerpoint/2010/main" val="3775851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5" name="Rectangle 4"/>
          <p:cNvSpPr/>
          <p:nvPr/>
        </p:nvSpPr>
        <p:spPr>
          <a:xfrm>
            <a:off x="261112" y="205002"/>
            <a:ext cx="4899868" cy="461665"/>
          </a:xfrm>
          <a:prstGeom prst="rect">
            <a:avLst/>
          </a:prstGeom>
        </p:spPr>
        <p:txBody>
          <a:bodyPr wrap="none">
            <a:spAutoFit/>
          </a:bodyPr>
          <a:lstStyle/>
          <a:p>
            <a:r>
              <a:rPr lang="en-IN" sz="2400" b="1" dirty="0" smtClean="0">
                <a:solidFill>
                  <a:srgbClr val="CC0000"/>
                </a:solidFill>
                <a:effectLst/>
                <a:latin typeface="Calibri" panose="020F0502020204030204" pitchFamily="34" charset="0"/>
                <a:ea typeface="Calibri" panose="020F0502020204030204" pitchFamily="34" charset="0"/>
              </a:rPr>
              <a:t>Decision tree </a:t>
            </a:r>
            <a:r>
              <a:rPr lang="en-IN" sz="2400" b="1" dirty="0" err="1" smtClean="0">
                <a:solidFill>
                  <a:srgbClr val="CC0000"/>
                </a:solidFill>
                <a:effectLst/>
                <a:latin typeface="Calibri" panose="020F0502020204030204" pitchFamily="34" charset="0"/>
                <a:ea typeface="Calibri" panose="020F0502020204030204" pitchFamily="34" charset="0"/>
              </a:rPr>
              <a:t>hyperparameter</a:t>
            </a:r>
            <a:r>
              <a:rPr lang="en-IN" sz="2400" b="1" dirty="0" smtClean="0">
                <a:solidFill>
                  <a:srgbClr val="CC0000"/>
                </a:solidFill>
                <a:effectLst/>
                <a:latin typeface="Calibri" panose="020F0502020204030204" pitchFamily="34" charset="0"/>
                <a:ea typeface="Calibri" panose="020F0502020204030204" pitchFamily="34" charset="0"/>
              </a:rPr>
              <a:t> tuning</a:t>
            </a:r>
            <a:endParaRPr lang="en-IN" sz="2400" b="1" dirty="0"/>
          </a:p>
        </p:txBody>
      </p:sp>
      <p:sp>
        <p:nvSpPr>
          <p:cNvPr id="6" name="Rectangle 5"/>
          <p:cNvSpPr/>
          <p:nvPr/>
        </p:nvSpPr>
        <p:spPr>
          <a:xfrm>
            <a:off x="867863" y="769121"/>
            <a:ext cx="2313518" cy="410882"/>
          </a:xfrm>
          <a:prstGeom prst="rect">
            <a:avLst/>
          </a:prstGeom>
        </p:spPr>
        <p:txBody>
          <a:bodyPr wrap="none">
            <a:spAutoFit/>
          </a:bodyPr>
          <a:lstStyle/>
          <a:p>
            <a:pPr>
              <a:lnSpc>
                <a:spcPct val="115000"/>
              </a:lnSpc>
            </a:pPr>
            <a:r>
              <a:rPr lang="en-IN" dirty="0" err="1" smtClean="0">
                <a:solidFill>
                  <a:srgbClr val="000000"/>
                </a:solidFill>
                <a:effectLst/>
                <a:latin typeface="Arial" panose="020B0604020202020204" pitchFamily="34" charset="0"/>
                <a:ea typeface="Arial" panose="020B0604020202020204" pitchFamily="34" charset="0"/>
              </a:rPr>
              <a:t>Test_accuracy</a:t>
            </a:r>
            <a:r>
              <a:rPr lang="en-IN" dirty="0" smtClean="0">
                <a:solidFill>
                  <a:srgbClr val="000000"/>
                </a:solidFill>
                <a:effectLst/>
                <a:latin typeface="Arial" panose="020B0604020202020204" pitchFamily="34" charset="0"/>
                <a:ea typeface="Arial" panose="020B0604020202020204" pitchFamily="34" charset="0"/>
              </a:rPr>
              <a:t> : 84%</a:t>
            </a:r>
            <a:endParaRPr lang="en-IN" sz="1400" dirty="0">
              <a:solidFill>
                <a:srgbClr val="000000"/>
              </a:solidFill>
              <a:effectLst/>
              <a:latin typeface="Calibri" panose="020F0502020204030204" pitchFamily="34" charset="0"/>
              <a:ea typeface="Calibri" panose="020F0502020204030204" pitchFamily="34" charset="0"/>
            </a:endParaRPr>
          </a:p>
        </p:txBody>
      </p:sp>
      <p:sp>
        <p:nvSpPr>
          <p:cNvPr id="7" name="Rectangle 6"/>
          <p:cNvSpPr/>
          <p:nvPr/>
        </p:nvSpPr>
        <p:spPr>
          <a:xfrm>
            <a:off x="6740568" y="769121"/>
            <a:ext cx="2377639" cy="410882"/>
          </a:xfrm>
          <a:prstGeom prst="rect">
            <a:avLst/>
          </a:prstGeom>
        </p:spPr>
        <p:txBody>
          <a:bodyPr wrap="none">
            <a:spAutoFit/>
          </a:bodyPr>
          <a:lstStyle/>
          <a:p>
            <a:pPr>
              <a:lnSpc>
                <a:spcPct val="115000"/>
              </a:lnSpc>
            </a:pPr>
            <a:r>
              <a:rPr lang="en-IN" dirty="0" err="1" smtClean="0">
                <a:solidFill>
                  <a:srgbClr val="000000"/>
                </a:solidFill>
                <a:effectLst/>
                <a:latin typeface="Arial" panose="020B0604020202020204" pitchFamily="34" charset="0"/>
                <a:ea typeface="Arial" panose="020B0604020202020204" pitchFamily="34" charset="0"/>
              </a:rPr>
              <a:t>Test_accuracy</a:t>
            </a:r>
            <a:r>
              <a:rPr lang="en-IN" dirty="0" smtClean="0">
                <a:solidFill>
                  <a:srgbClr val="000000"/>
                </a:solidFill>
                <a:effectLst/>
                <a:latin typeface="Arial" panose="020B0604020202020204" pitchFamily="34" charset="0"/>
                <a:ea typeface="Arial" panose="020B0604020202020204" pitchFamily="34" charset="0"/>
              </a:rPr>
              <a:t> : 82% </a:t>
            </a:r>
            <a:endParaRPr lang="en-IN" sz="1400" dirty="0">
              <a:solidFill>
                <a:srgbClr val="000000"/>
              </a:solidFill>
              <a:effectLst/>
              <a:latin typeface="Calibri" panose="020F0502020204030204" pitchFamily="34" charset="0"/>
              <a:ea typeface="Calibri" panose="020F0502020204030204" pitchFamily="34" charset="0"/>
            </a:endParaRPr>
          </a:p>
        </p:txBody>
      </p:sp>
      <p:pic>
        <p:nvPicPr>
          <p:cNvPr id="8" name="Picture 7"/>
          <p:cNvPicPr/>
          <p:nvPr/>
        </p:nvPicPr>
        <p:blipFill>
          <a:blip r:embed="rId3"/>
          <a:stretch>
            <a:fillRect/>
          </a:stretch>
        </p:blipFill>
        <p:spPr>
          <a:xfrm>
            <a:off x="400263" y="1282457"/>
            <a:ext cx="4299924" cy="2315322"/>
          </a:xfrm>
          <a:prstGeom prst="rect">
            <a:avLst/>
          </a:prstGeom>
        </p:spPr>
      </p:pic>
      <p:pic>
        <p:nvPicPr>
          <p:cNvPr id="9" name="Picture 8"/>
          <p:cNvPicPr/>
          <p:nvPr/>
        </p:nvPicPr>
        <p:blipFill>
          <a:blip r:embed="rId4"/>
          <a:stretch>
            <a:fillRect/>
          </a:stretch>
        </p:blipFill>
        <p:spPr>
          <a:xfrm>
            <a:off x="6084606" y="1282457"/>
            <a:ext cx="4195985" cy="2229863"/>
          </a:xfrm>
          <a:prstGeom prst="rect">
            <a:avLst/>
          </a:prstGeom>
        </p:spPr>
      </p:pic>
      <p:pic>
        <p:nvPicPr>
          <p:cNvPr id="10" name="Picture 9"/>
          <p:cNvPicPr/>
          <p:nvPr/>
        </p:nvPicPr>
        <p:blipFill>
          <a:blip r:embed="rId5"/>
          <a:stretch>
            <a:fillRect/>
          </a:stretch>
        </p:blipFill>
        <p:spPr>
          <a:xfrm>
            <a:off x="2674833" y="3759464"/>
            <a:ext cx="5443087" cy="2931893"/>
          </a:xfrm>
          <a:prstGeom prst="rect">
            <a:avLst/>
          </a:prstGeom>
        </p:spPr>
      </p:pic>
    </p:spTree>
    <p:extLst>
      <p:ext uri="{BB962C8B-B14F-4D97-AF65-F5344CB8AC3E}">
        <p14:creationId xmlns:p14="http://schemas.microsoft.com/office/powerpoint/2010/main" val="148741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09" y="306476"/>
            <a:ext cx="7921239" cy="925290"/>
          </a:xfrm>
        </p:spPr>
        <p:txBody>
          <a:bodyPr>
            <a:noAutofit/>
          </a:bodyPr>
          <a:lstStyle/>
          <a:p>
            <a:r>
              <a:rPr lang="en-IN" sz="2800" b="1" dirty="0">
                <a:solidFill>
                  <a:srgbClr val="C00000"/>
                </a:solidFill>
              </a:rPr>
              <a:t>Random forest classifier with hyper parameter </a:t>
            </a:r>
            <a:r>
              <a:rPr lang="en-IN" sz="2800" b="1" dirty="0" smtClean="0">
                <a:solidFill>
                  <a:srgbClr val="C00000"/>
                </a:solidFill>
              </a:rPr>
              <a:t>tuning</a:t>
            </a:r>
            <a:endParaRPr lang="en-IN" sz="2800" b="1" dirty="0">
              <a:solidFill>
                <a:srgbClr val="C000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6" name="Rectangle 5"/>
          <p:cNvSpPr/>
          <p:nvPr/>
        </p:nvSpPr>
        <p:spPr>
          <a:xfrm>
            <a:off x="2074832" y="1347308"/>
            <a:ext cx="2473325" cy="264160"/>
          </a:xfrm>
          <a:prstGeom prst="rect">
            <a:avLst/>
          </a:prstGeom>
          <a:ln>
            <a:noFill/>
          </a:ln>
        </p:spPr>
        <p:txBody>
          <a:bodyPr lIns="0" tIns="0" rIns="0" bIns="0" rtlCol="0">
            <a:noAutofit/>
          </a:bodyPr>
          <a:lstStyle/>
          <a:p>
            <a:pPr marL="0" marR="0">
              <a:lnSpc>
                <a:spcPct val="115000"/>
              </a:lnSpc>
              <a:spcBef>
                <a:spcPts val="0"/>
              </a:spcBef>
              <a:spcAft>
                <a:spcPts val="0"/>
              </a:spcAft>
            </a:pPr>
            <a:r>
              <a:rPr lang="en-IN" dirty="0" err="1">
                <a:solidFill>
                  <a:srgbClr val="000000"/>
                </a:solidFill>
                <a:effectLst/>
                <a:latin typeface="Arial" panose="020B0604020202020204" pitchFamily="34" charset="0"/>
                <a:ea typeface="Arial" panose="020B0604020202020204" pitchFamily="34" charset="0"/>
              </a:rPr>
              <a:t>Train_accuracy</a:t>
            </a:r>
            <a:r>
              <a:rPr lang="en-IN" dirty="0">
                <a:solidFill>
                  <a:srgbClr val="000000"/>
                </a:solidFill>
                <a:effectLst/>
                <a:latin typeface="Arial" panose="020B0604020202020204" pitchFamily="34" charset="0"/>
                <a:ea typeface="Arial" panose="020B0604020202020204" pitchFamily="34" charset="0"/>
              </a:rPr>
              <a:t> : 86.5% </a:t>
            </a:r>
            <a:endParaRPr lang="en-IN" sz="1400" dirty="0">
              <a:solidFill>
                <a:srgbClr val="000000"/>
              </a:solidFill>
              <a:effectLst/>
              <a:latin typeface="Calibri" panose="020F0502020204030204" pitchFamily="34" charset="0"/>
              <a:ea typeface="Calibri" panose="020F0502020204030204" pitchFamily="34" charset="0"/>
            </a:endParaRPr>
          </a:p>
        </p:txBody>
      </p:sp>
      <p:pic>
        <p:nvPicPr>
          <p:cNvPr id="7" name="Picture 6"/>
          <p:cNvPicPr/>
          <p:nvPr/>
        </p:nvPicPr>
        <p:blipFill>
          <a:blip r:embed="rId3"/>
          <a:stretch>
            <a:fillRect/>
          </a:stretch>
        </p:blipFill>
        <p:spPr>
          <a:xfrm>
            <a:off x="769121" y="1991169"/>
            <a:ext cx="4973653" cy="4136165"/>
          </a:xfrm>
          <a:prstGeom prst="rect">
            <a:avLst/>
          </a:prstGeom>
        </p:spPr>
      </p:pic>
      <p:pic>
        <p:nvPicPr>
          <p:cNvPr id="8" name="Picture 7"/>
          <p:cNvPicPr/>
          <p:nvPr/>
        </p:nvPicPr>
        <p:blipFill>
          <a:blip r:embed="rId4"/>
          <a:stretch>
            <a:fillRect/>
          </a:stretch>
        </p:blipFill>
        <p:spPr>
          <a:xfrm>
            <a:off x="6554625" y="1991170"/>
            <a:ext cx="4785644" cy="4136164"/>
          </a:xfrm>
          <a:prstGeom prst="rect">
            <a:avLst/>
          </a:prstGeom>
        </p:spPr>
      </p:pic>
    </p:spTree>
    <p:extLst>
      <p:ext uri="{BB962C8B-B14F-4D97-AF65-F5344CB8AC3E}">
        <p14:creationId xmlns:p14="http://schemas.microsoft.com/office/powerpoint/2010/main" val="952097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468" y="365126"/>
            <a:ext cx="5280588" cy="574911"/>
          </a:xfrm>
        </p:spPr>
        <p:txBody>
          <a:bodyPr>
            <a:normAutofit fontScale="90000"/>
          </a:bodyPr>
          <a:lstStyle/>
          <a:p>
            <a:r>
              <a:rPr lang="en-IN" sz="2400" b="1" dirty="0" err="1">
                <a:solidFill>
                  <a:srgbClr val="C00000"/>
                </a:solidFill>
              </a:rPr>
              <a:t>XGboost</a:t>
            </a:r>
            <a:r>
              <a:rPr lang="en-IN" sz="2400" b="1" dirty="0">
                <a:solidFill>
                  <a:srgbClr val="C00000"/>
                </a:solidFill>
              </a:rPr>
              <a:t> </a:t>
            </a:r>
            <a:r>
              <a:rPr lang="en-IN" sz="2400" b="1" dirty="0" err="1">
                <a:solidFill>
                  <a:srgbClr val="C00000"/>
                </a:solidFill>
              </a:rPr>
              <a:t>XGboost</a:t>
            </a:r>
            <a:r>
              <a:rPr lang="en-IN" sz="2400" b="1" dirty="0">
                <a:solidFill>
                  <a:srgbClr val="C00000"/>
                </a:solidFill>
              </a:rPr>
              <a:t> with </a:t>
            </a:r>
            <a:r>
              <a:rPr lang="en-IN" sz="2400" b="1" dirty="0" err="1">
                <a:solidFill>
                  <a:srgbClr val="C00000"/>
                </a:solidFill>
              </a:rPr>
              <a:t>hyperparameter</a:t>
            </a:r>
            <a:r>
              <a:rPr lang="en-IN" sz="2400" b="1" dirty="0">
                <a:solidFill>
                  <a:srgbClr val="C00000"/>
                </a:solidFill>
              </a:rPr>
              <a:t> tuning</a:t>
            </a:r>
            <a:br>
              <a:rPr lang="en-IN" sz="2400" b="1" dirty="0">
                <a:solidFill>
                  <a:srgbClr val="C00000"/>
                </a:solidFill>
              </a:rPr>
            </a:br>
            <a:endParaRPr lang="en-IN" sz="2400" dirty="0">
              <a:solidFill>
                <a:srgbClr val="C000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pic>
        <p:nvPicPr>
          <p:cNvPr id="5" name="Picture 4"/>
          <p:cNvPicPr/>
          <p:nvPr/>
        </p:nvPicPr>
        <p:blipFill>
          <a:blip r:embed="rId3"/>
          <a:stretch>
            <a:fillRect/>
          </a:stretch>
        </p:blipFill>
        <p:spPr>
          <a:xfrm>
            <a:off x="923658" y="940037"/>
            <a:ext cx="9092012" cy="4554908"/>
          </a:xfrm>
          <a:prstGeom prst="rect">
            <a:avLst/>
          </a:prstGeom>
        </p:spPr>
      </p:pic>
      <p:sp>
        <p:nvSpPr>
          <p:cNvPr id="6" name="Rectangle 5"/>
          <p:cNvSpPr/>
          <p:nvPr/>
        </p:nvSpPr>
        <p:spPr>
          <a:xfrm>
            <a:off x="2119357" y="5685904"/>
            <a:ext cx="5848172" cy="767903"/>
          </a:xfrm>
          <a:prstGeom prst="rect">
            <a:avLst/>
          </a:prstGeom>
        </p:spPr>
        <p:txBody>
          <a:bodyPr wrap="square">
            <a:spAutoFit/>
          </a:bodyPr>
          <a:lstStyle/>
          <a:p>
            <a:pPr algn="r">
              <a:lnSpc>
                <a:spcPct val="115000"/>
              </a:lnSpc>
              <a:spcAft>
                <a:spcPts val="265"/>
              </a:spcAft>
            </a:pPr>
            <a:r>
              <a:rPr lang="en-IN" dirty="0" smtClean="0">
                <a:solidFill>
                  <a:srgbClr val="575757"/>
                </a:solidFill>
                <a:effectLst/>
                <a:latin typeface="Times New Roman" panose="02020603050405020304" pitchFamily="18" charset="0"/>
                <a:ea typeface="Times New Roman" panose="02020603050405020304" pitchFamily="18" charset="0"/>
              </a:rPr>
              <a:t>As we can see the top 3 important features of our dataset are: </a:t>
            </a:r>
            <a:endParaRPr lang="en-IN" sz="1600" dirty="0" smtClean="0">
              <a:solidFill>
                <a:srgbClr val="000000"/>
              </a:solidFill>
              <a:effectLst/>
              <a:latin typeface="Calibri" panose="020F0502020204030204" pitchFamily="34" charset="0"/>
              <a:ea typeface="Calibri" panose="020F0502020204030204" pitchFamily="34" charset="0"/>
            </a:endParaRPr>
          </a:p>
          <a:p>
            <a:pPr algn="ctr">
              <a:lnSpc>
                <a:spcPct val="115000"/>
              </a:lnSpc>
            </a:pPr>
            <a:r>
              <a:rPr lang="en-IN" dirty="0" smtClean="0">
                <a:solidFill>
                  <a:srgbClr val="575757"/>
                </a:solidFill>
                <a:effectLst/>
                <a:latin typeface="Times New Roman" panose="02020603050405020304" pitchFamily="18" charset="0"/>
                <a:ea typeface="Times New Roman" panose="02020603050405020304" pitchFamily="18" charset="0"/>
              </a:rPr>
              <a:t>RAM, </a:t>
            </a:r>
            <a:r>
              <a:rPr lang="en-IN" dirty="0" err="1" smtClean="0">
                <a:solidFill>
                  <a:srgbClr val="575757"/>
                </a:solidFill>
                <a:effectLst/>
                <a:latin typeface="Times New Roman" panose="02020603050405020304" pitchFamily="18" charset="0"/>
                <a:ea typeface="Times New Roman" panose="02020603050405020304" pitchFamily="18" charset="0"/>
              </a:rPr>
              <a:t>battery_power</a:t>
            </a:r>
            <a:r>
              <a:rPr lang="en-IN" dirty="0" smtClean="0">
                <a:solidFill>
                  <a:srgbClr val="575757"/>
                </a:solidFill>
                <a:effectLst/>
                <a:latin typeface="Times New Roman" panose="02020603050405020304" pitchFamily="18" charset="0"/>
                <a:ea typeface="Times New Roman" panose="02020603050405020304" pitchFamily="18" charset="0"/>
              </a:rPr>
              <a:t> ,pixels</a:t>
            </a:r>
            <a:endParaRPr lang="en-IN" sz="16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1999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5" name="Rectangle 4"/>
          <p:cNvSpPr/>
          <p:nvPr/>
        </p:nvSpPr>
        <p:spPr>
          <a:xfrm>
            <a:off x="1153454" y="399789"/>
            <a:ext cx="2313518" cy="369332"/>
          </a:xfrm>
          <a:prstGeom prst="rect">
            <a:avLst/>
          </a:prstGeom>
        </p:spPr>
        <p:txBody>
          <a:bodyPr wrap="none">
            <a:spAutoFit/>
          </a:bodyPr>
          <a:lstStyle/>
          <a:p>
            <a:r>
              <a:rPr lang="en-IN" dirty="0" err="1" smtClean="0">
                <a:solidFill>
                  <a:srgbClr val="000000"/>
                </a:solidFill>
                <a:effectLst/>
                <a:latin typeface="Arial" panose="020B0604020202020204" pitchFamily="34" charset="0"/>
                <a:ea typeface="Arial" panose="020B0604020202020204" pitchFamily="34" charset="0"/>
              </a:rPr>
              <a:t>Test_accuracy</a:t>
            </a:r>
            <a:r>
              <a:rPr lang="en-IN" dirty="0" smtClean="0">
                <a:solidFill>
                  <a:srgbClr val="000000"/>
                </a:solidFill>
                <a:effectLst/>
                <a:latin typeface="Arial" panose="020B0604020202020204" pitchFamily="34" charset="0"/>
                <a:ea typeface="Arial" panose="020B0604020202020204" pitchFamily="34" charset="0"/>
              </a:rPr>
              <a:t> : 89%</a:t>
            </a:r>
            <a:endParaRPr lang="en-IN" dirty="0"/>
          </a:p>
        </p:txBody>
      </p:sp>
      <p:sp>
        <p:nvSpPr>
          <p:cNvPr id="6" name="Rectangle 5"/>
          <p:cNvSpPr/>
          <p:nvPr/>
        </p:nvSpPr>
        <p:spPr>
          <a:xfrm>
            <a:off x="6878050" y="351650"/>
            <a:ext cx="2313518" cy="410882"/>
          </a:xfrm>
          <a:prstGeom prst="rect">
            <a:avLst/>
          </a:prstGeom>
        </p:spPr>
        <p:txBody>
          <a:bodyPr wrap="none">
            <a:spAutoFit/>
          </a:bodyPr>
          <a:lstStyle/>
          <a:p>
            <a:pPr>
              <a:lnSpc>
                <a:spcPct val="115000"/>
              </a:lnSpc>
              <a:spcAft>
                <a:spcPts val="955"/>
              </a:spcAft>
            </a:pPr>
            <a:r>
              <a:rPr lang="en-IN" dirty="0" err="1" smtClean="0">
                <a:solidFill>
                  <a:srgbClr val="000000"/>
                </a:solidFill>
                <a:effectLst/>
                <a:latin typeface="Arial" panose="020B0604020202020204" pitchFamily="34" charset="0"/>
                <a:ea typeface="Arial" panose="020B0604020202020204" pitchFamily="34" charset="0"/>
              </a:rPr>
              <a:t>Test_accuracy</a:t>
            </a:r>
            <a:r>
              <a:rPr lang="en-IN" dirty="0" smtClean="0">
                <a:solidFill>
                  <a:srgbClr val="000000"/>
                </a:solidFill>
                <a:effectLst/>
                <a:latin typeface="Arial" panose="020B0604020202020204" pitchFamily="34" charset="0"/>
                <a:ea typeface="Arial" panose="020B0604020202020204" pitchFamily="34" charset="0"/>
              </a:rPr>
              <a:t> : 90%</a:t>
            </a:r>
            <a:endParaRPr lang="en-IN" sz="1400" dirty="0">
              <a:solidFill>
                <a:srgbClr val="000000"/>
              </a:solidFill>
              <a:effectLst/>
              <a:latin typeface="Calibri" panose="020F0502020204030204" pitchFamily="34" charset="0"/>
              <a:ea typeface="Calibri" panose="020F0502020204030204" pitchFamily="34" charset="0"/>
            </a:endParaRPr>
          </a:p>
        </p:txBody>
      </p:sp>
      <p:pic>
        <p:nvPicPr>
          <p:cNvPr id="7" name="Picture 6"/>
          <p:cNvPicPr/>
          <p:nvPr/>
        </p:nvPicPr>
        <p:blipFill>
          <a:blip r:embed="rId3"/>
          <a:stretch>
            <a:fillRect/>
          </a:stretch>
        </p:blipFill>
        <p:spPr>
          <a:xfrm>
            <a:off x="495426" y="982766"/>
            <a:ext cx="4256035" cy="2409914"/>
          </a:xfrm>
          <a:prstGeom prst="rect">
            <a:avLst/>
          </a:prstGeom>
        </p:spPr>
      </p:pic>
      <p:pic>
        <p:nvPicPr>
          <p:cNvPr id="8" name="Picture 7"/>
          <p:cNvPicPr/>
          <p:nvPr/>
        </p:nvPicPr>
        <p:blipFill>
          <a:blip r:embed="rId4"/>
          <a:stretch>
            <a:fillRect/>
          </a:stretch>
        </p:blipFill>
        <p:spPr>
          <a:xfrm>
            <a:off x="6434983" y="982766"/>
            <a:ext cx="3973795" cy="2409914"/>
          </a:xfrm>
          <a:prstGeom prst="rect">
            <a:avLst/>
          </a:prstGeom>
        </p:spPr>
      </p:pic>
      <p:pic>
        <p:nvPicPr>
          <p:cNvPr id="9" name="Picture 8"/>
          <p:cNvPicPr/>
          <p:nvPr/>
        </p:nvPicPr>
        <p:blipFill>
          <a:blip r:embed="rId5"/>
          <a:stretch>
            <a:fillRect/>
          </a:stretch>
        </p:blipFill>
        <p:spPr>
          <a:xfrm>
            <a:off x="1956987" y="3649054"/>
            <a:ext cx="5997613" cy="3085032"/>
          </a:xfrm>
          <a:prstGeom prst="rect">
            <a:avLst/>
          </a:prstGeom>
        </p:spPr>
      </p:pic>
    </p:spTree>
    <p:extLst>
      <p:ext uri="{BB962C8B-B14F-4D97-AF65-F5344CB8AC3E}">
        <p14:creationId xmlns:p14="http://schemas.microsoft.com/office/powerpoint/2010/main" val="206866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667"/>
            <a:ext cx="10515600" cy="908198"/>
          </a:xfrm>
        </p:spPr>
        <p:txBody>
          <a:bodyPr>
            <a:normAutofit fontScale="90000"/>
          </a:bodyPr>
          <a:lstStyle/>
          <a:p>
            <a:r>
              <a:rPr lang="en-IN" sz="4900" b="1" dirty="0" smtClean="0">
                <a:solidFill>
                  <a:srgbClr val="C00000"/>
                </a:solidFill>
              </a:rPr>
              <a:t>Conclusion</a:t>
            </a:r>
            <a:r>
              <a:rPr lang="en-IN" b="1" dirty="0"/>
              <a:t/>
            </a:r>
            <a:br>
              <a:rPr lang="en-IN" b="1" dirty="0"/>
            </a:br>
            <a:endParaRPr lang="en-IN" dirty="0"/>
          </a:p>
        </p:txBody>
      </p:sp>
      <p:sp>
        <p:nvSpPr>
          <p:cNvPr id="3" name="Content Placeholder 2"/>
          <p:cNvSpPr>
            <a:spLocks noGrp="1"/>
          </p:cNvSpPr>
          <p:nvPr>
            <p:ph idx="1"/>
          </p:nvPr>
        </p:nvSpPr>
        <p:spPr>
          <a:xfrm>
            <a:off x="838200" y="1640792"/>
            <a:ext cx="10515600" cy="4903640"/>
          </a:xfrm>
        </p:spPr>
        <p:txBody>
          <a:bodyPr>
            <a:normAutofit fontScale="85000" lnSpcReduction="20000"/>
          </a:bodyPr>
          <a:lstStyle/>
          <a:p>
            <a:pPr lvl="0" fontAlgn="base">
              <a:lnSpc>
                <a:spcPct val="110000"/>
              </a:lnSpc>
            </a:pPr>
            <a:r>
              <a:rPr lang="en-IN" dirty="0"/>
              <a:t>From EDA we can see that here are mobile phones in 4 price ranges. The number of elements is almost similar.</a:t>
            </a:r>
          </a:p>
          <a:p>
            <a:pPr lvl="0" fontAlgn="base">
              <a:lnSpc>
                <a:spcPct val="110000"/>
              </a:lnSpc>
            </a:pPr>
            <a:r>
              <a:rPr lang="en-IN" dirty="0" smtClean="0"/>
              <a:t>Half </a:t>
            </a:r>
            <a:r>
              <a:rPr lang="en-IN" dirty="0"/>
              <a:t>the </a:t>
            </a:r>
            <a:r>
              <a:rPr lang="en-IN" dirty="0" smtClean="0"/>
              <a:t>devices have Bluetooth</a:t>
            </a:r>
            <a:r>
              <a:rPr lang="en-IN" dirty="0"/>
              <a:t>, and half don’t</a:t>
            </a:r>
          </a:p>
          <a:p>
            <a:pPr lvl="0" fontAlgn="base">
              <a:lnSpc>
                <a:spcPct val="110000"/>
              </a:lnSpc>
            </a:pPr>
            <a:r>
              <a:rPr lang="en-IN" dirty="0" smtClean="0"/>
              <a:t>There </a:t>
            </a:r>
            <a:r>
              <a:rPr lang="en-IN" dirty="0"/>
              <a:t>is a gradual increase in battery as the price range increases</a:t>
            </a:r>
          </a:p>
          <a:p>
            <a:pPr lvl="0" fontAlgn="base">
              <a:lnSpc>
                <a:spcPct val="110000"/>
              </a:lnSpc>
            </a:pPr>
            <a:r>
              <a:rPr lang="en-IN" dirty="0"/>
              <a:t>Ram has continuous increase with price range while moving from Low cost to Very high cost ●	costly phones are lighter</a:t>
            </a:r>
          </a:p>
          <a:p>
            <a:pPr lvl="0" fontAlgn="base">
              <a:lnSpc>
                <a:spcPct val="110000"/>
              </a:lnSpc>
            </a:pPr>
            <a:r>
              <a:rPr lang="en-IN" dirty="0"/>
              <a:t>RAM, battery power, pixels played more significant role in deciding the price range of mobile phone. </a:t>
            </a:r>
          </a:p>
          <a:p>
            <a:pPr lvl="0" fontAlgn="base">
              <a:lnSpc>
                <a:spcPct val="110000"/>
              </a:lnSpc>
            </a:pPr>
            <a:r>
              <a:rPr lang="en-IN" dirty="0" smtClean="0"/>
              <a:t>Form </a:t>
            </a:r>
            <a:r>
              <a:rPr lang="en-IN" dirty="0"/>
              <a:t>all the above experiments we can conclude that logistic regression and, </a:t>
            </a:r>
            <a:r>
              <a:rPr lang="en-IN" dirty="0" err="1"/>
              <a:t>XGboosting</a:t>
            </a:r>
            <a:r>
              <a:rPr lang="en-IN" dirty="0"/>
              <a:t> with using </a:t>
            </a:r>
            <a:r>
              <a:rPr lang="en-IN" dirty="0" err="1"/>
              <a:t>hyperparameters</a:t>
            </a:r>
            <a:r>
              <a:rPr lang="en-IN" dirty="0"/>
              <a:t> we got the best results</a:t>
            </a:r>
          </a:p>
          <a:p>
            <a:pPr lvl="0" fontAlgn="base">
              <a:lnSpc>
                <a:spcPct val="110000"/>
              </a:lnSpc>
            </a:pPr>
            <a:r>
              <a:rPr lang="en-IN" dirty="0"/>
              <a:t>The accuracy and performance of the model is evaluated by using confusion matrix</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129558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02" y="2424662"/>
            <a:ext cx="10515600" cy="1325563"/>
          </a:xfrm>
        </p:spPr>
        <p:txBody>
          <a:bodyPr>
            <a:noAutofit/>
          </a:bodyPr>
          <a:lstStyle/>
          <a:p>
            <a:pPr algn="ctr"/>
            <a:r>
              <a:rPr lang="en-US" sz="11500" b="1" dirty="0" smtClean="0">
                <a:solidFill>
                  <a:srgbClr val="C00000"/>
                </a:solidFill>
                <a:latin typeface="Times New Roman" panose="02020603050405020304" pitchFamily="18" charset="0"/>
                <a:cs typeface="Times New Roman" panose="02020603050405020304" pitchFamily="18" charset="0"/>
              </a:rPr>
              <a:t>Thank You</a:t>
            </a:r>
            <a:endParaRPr lang="en-IN" sz="11500" b="1" dirty="0">
              <a:solidFill>
                <a:srgbClr val="C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125164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Problem statement</a:t>
            </a:r>
          </a:p>
        </p:txBody>
      </p:sp>
      <p:sp>
        <p:nvSpPr>
          <p:cNvPr id="3" name="Content Placeholder 2"/>
          <p:cNvSpPr>
            <a:spLocks noGrp="1"/>
          </p:cNvSpPr>
          <p:nvPr>
            <p:ph idx="1"/>
          </p:nvPr>
        </p:nvSpPr>
        <p:spPr/>
        <p:txBody>
          <a:bodyPr/>
          <a:lstStyle/>
          <a:p>
            <a:pPr>
              <a:lnSpc>
                <a:spcPct val="100000"/>
              </a:lnSpc>
            </a:pPr>
            <a:r>
              <a:rPr lang="en-IN" dirty="0">
                <a:latin typeface="+mj-lt"/>
              </a:rPr>
              <a:t>In the competitive mobile phone market companies </a:t>
            </a:r>
            <a:r>
              <a:rPr lang="en-IN" dirty="0" err="1">
                <a:latin typeface="+mj-lt"/>
              </a:rPr>
              <a:t>wantto</a:t>
            </a:r>
            <a:r>
              <a:rPr lang="en-IN" dirty="0">
                <a:latin typeface="+mj-lt"/>
              </a:rPr>
              <a:t> understand sales data of mobile phones and factors which drive the prices.</a:t>
            </a:r>
          </a:p>
          <a:p>
            <a:pPr>
              <a:lnSpc>
                <a:spcPct val="100000"/>
              </a:lnSpc>
            </a:pPr>
            <a:r>
              <a:rPr lang="en-IN" dirty="0">
                <a:latin typeface="+mj-lt"/>
              </a:rPr>
              <a:t>The objective is to find out some relation between features of a mobile phone(</a:t>
            </a:r>
            <a:r>
              <a:rPr lang="en-IN" dirty="0" err="1">
                <a:latin typeface="+mj-lt"/>
              </a:rPr>
              <a:t>eg</a:t>
            </a:r>
            <a:r>
              <a:rPr lang="en-IN" dirty="0">
                <a:latin typeface="+mj-lt"/>
              </a:rPr>
              <a:t>:- </a:t>
            </a:r>
            <a:r>
              <a:rPr lang="en-IN" dirty="0" err="1">
                <a:latin typeface="+mj-lt"/>
              </a:rPr>
              <a:t>RAM,Internal</a:t>
            </a:r>
            <a:r>
              <a:rPr lang="en-IN" dirty="0">
                <a:latin typeface="+mj-lt"/>
              </a:rPr>
              <a:t> Memory, </a:t>
            </a:r>
            <a:r>
              <a:rPr lang="en-IN" dirty="0" err="1">
                <a:latin typeface="+mj-lt"/>
              </a:rPr>
              <a:t>etc</a:t>
            </a:r>
            <a:r>
              <a:rPr lang="en-IN" dirty="0">
                <a:latin typeface="+mj-lt"/>
              </a:rPr>
              <a:t>) and its selling price. In this problem, we do not have to predict </a:t>
            </a:r>
            <a:r>
              <a:rPr lang="en-IN" dirty="0" err="1">
                <a:latin typeface="+mj-lt"/>
              </a:rPr>
              <a:t>theactual</a:t>
            </a:r>
            <a:r>
              <a:rPr lang="en-IN" dirty="0">
                <a:latin typeface="+mj-lt"/>
              </a:rPr>
              <a:t> price but a price range indicating how high the price 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39332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Points to discuss</a:t>
            </a:r>
            <a:br>
              <a:rPr lang="en-IN" b="1" dirty="0">
                <a:solidFill>
                  <a:srgbClr val="C00000"/>
                </a:solidFill>
              </a:rPr>
            </a:br>
            <a:endParaRPr lang="en-IN" b="1" dirty="0">
              <a:solidFill>
                <a:srgbClr val="C00000"/>
              </a:solidFill>
            </a:endParaRPr>
          </a:p>
        </p:txBody>
      </p:sp>
      <p:sp>
        <p:nvSpPr>
          <p:cNvPr id="3" name="Content Placeholder 2"/>
          <p:cNvSpPr>
            <a:spLocks noGrp="1"/>
          </p:cNvSpPr>
          <p:nvPr>
            <p:ph idx="1"/>
          </p:nvPr>
        </p:nvSpPr>
        <p:spPr/>
        <p:txBody>
          <a:bodyPr>
            <a:normAutofit lnSpcReduction="10000"/>
          </a:bodyPr>
          <a:lstStyle/>
          <a:p>
            <a:pPr lvl="0" fontAlgn="base">
              <a:lnSpc>
                <a:spcPct val="100000"/>
              </a:lnSpc>
            </a:pPr>
            <a:r>
              <a:rPr lang="en-IN" dirty="0">
                <a:latin typeface="+mj-lt"/>
              </a:rPr>
              <a:t>Data description and  summary</a:t>
            </a:r>
            <a:endParaRPr lang="en-IN" sz="1800" dirty="0">
              <a:latin typeface="+mj-lt"/>
            </a:endParaRPr>
          </a:p>
          <a:p>
            <a:pPr lvl="0" fontAlgn="base">
              <a:lnSpc>
                <a:spcPct val="100000"/>
              </a:lnSpc>
            </a:pPr>
            <a:r>
              <a:rPr lang="en-IN" dirty="0">
                <a:latin typeface="+mj-lt"/>
              </a:rPr>
              <a:t>Exploratory data analysis</a:t>
            </a:r>
            <a:endParaRPr lang="en-IN" sz="1800" dirty="0">
              <a:latin typeface="+mj-lt"/>
            </a:endParaRPr>
          </a:p>
          <a:p>
            <a:pPr lvl="0" fontAlgn="base">
              <a:lnSpc>
                <a:spcPct val="100000"/>
              </a:lnSpc>
            </a:pPr>
            <a:r>
              <a:rPr lang="en-IN" dirty="0">
                <a:latin typeface="+mj-lt"/>
              </a:rPr>
              <a:t>Heat map</a:t>
            </a:r>
            <a:endParaRPr lang="en-IN" sz="1800" dirty="0">
              <a:latin typeface="+mj-lt"/>
            </a:endParaRPr>
          </a:p>
          <a:p>
            <a:pPr lvl="0" fontAlgn="base">
              <a:lnSpc>
                <a:spcPct val="100000"/>
              </a:lnSpc>
            </a:pPr>
            <a:r>
              <a:rPr lang="en-IN" dirty="0">
                <a:latin typeface="+mj-lt"/>
              </a:rPr>
              <a:t>Machine learning algorithms</a:t>
            </a:r>
            <a:endParaRPr lang="en-IN" sz="1800" dirty="0">
              <a:latin typeface="+mj-lt"/>
            </a:endParaRPr>
          </a:p>
          <a:p>
            <a:pPr marL="914400" lvl="1" indent="-457200" fontAlgn="base">
              <a:lnSpc>
                <a:spcPct val="100000"/>
              </a:lnSpc>
              <a:buFont typeface="+mj-lt"/>
              <a:buAutoNum type="arabicPeriod"/>
            </a:pPr>
            <a:r>
              <a:rPr lang="en-IN" dirty="0">
                <a:latin typeface="+mj-lt"/>
              </a:rPr>
              <a:t>Logistic regression</a:t>
            </a:r>
            <a:endParaRPr lang="en-IN" sz="1600" dirty="0">
              <a:latin typeface="+mj-lt"/>
            </a:endParaRPr>
          </a:p>
          <a:p>
            <a:pPr marL="914400" lvl="1" indent="-457200" fontAlgn="base">
              <a:lnSpc>
                <a:spcPct val="100000"/>
              </a:lnSpc>
              <a:buFont typeface="+mj-lt"/>
              <a:buAutoNum type="arabicPeriod"/>
            </a:pPr>
            <a:r>
              <a:rPr lang="en-IN" dirty="0">
                <a:latin typeface="+mj-lt"/>
              </a:rPr>
              <a:t>Decision </a:t>
            </a:r>
            <a:r>
              <a:rPr lang="en-IN" dirty="0" smtClean="0">
                <a:latin typeface="+mj-lt"/>
              </a:rPr>
              <a:t>tree</a:t>
            </a:r>
            <a:endParaRPr lang="en-IN" sz="1600" dirty="0" smtClean="0">
              <a:latin typeface="+mj-lt"/>
            </a:endParaRPr>
          </a:p>
          <a:p>
            <a:pPr marL="914400" lvl="1" indent="-457200" fontAlgn="base">
              <a:lnSpc>
                <a:spcPct val="100000"/>
              </a:lnSpc>
              <a:buFont typeface="+mj-lt"/>
              <a:buAutoNum type="arabicPeriod"/>
            </a:pPr>
            <a:r>
              <a:rPr lang="en-IN" dirty="0" smtClean="0">
                <a:latin typeface="+mj-lt"/>
              </a:rPr>
              <a:t>Random forest classifier</a:t>
            </a:r>
            <a:endParaRPr lang="en-IN" sz="1600" dirty="0" smtClean="0">
              <a:latin typeface="+mj-lt"/>
            </a:endParaRPr>
          </a:p>
          <a:p>
            <a:pPr marL="914400" lvl="1" indent="-457200" fontAlgn="base">
              <a:lnSpc>
                <a:spcPct val="100000"/>
              </a:lnSpc>
              <a:buFont typeface="+mj-lt"/>
              <a:buAutoNum type="arabicPeriod"/>
            </a:pPr>
            <a:r>
              <a:rPr lang="en-IN" dirty="0" err="1" smtClean="0">
                <a:latin typeface="+mj-lt"/>
              </a:rPr>
              <a:t>Xgboost</a:t>
            </a:r>
            <a:r>
              <a:rPr lang="en-IN" dirty="0" smtClean="0">
                <a:latin typeface="+mj-lt"/>
              </a:rPr>
              <a:t> </a:t>
            </a:r>
            <a:r>
              <a:rPr lang="en-IN" dirty="0">
                <a:latin typeface="+mj-lt"/>
              </a:rPr>
              <a:t>classifier  </a:t>
            </a:r>
            <a:endParaRPr lang="en-IN" sz="1600" dirty="0">
              <a:latin typeface="+mj-lt"/>
            </a:endParaRPr>
          </a:p>
          <a:p>
            <a:pPr lvl="0" fontAlgn="base">
              <a:lnSpc>
                <a:spcPct val="100000"/>
              </a:lnSpc>
            </a:pPr>
            <a:r>
              <a:rPr lang="en-IN" dirty="0">
                <a:latin typeface="+mj-lt"/>
              </a:rPr>
              <a:t>conclusion</a:t>
            </a:r>
            <a:endParaRPr lang="en-IN" sz="1800" dirty="0">
              <a:latin typeface="+mj-lt"/>
            </a:endParaRP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2163483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Data description</a:t>
            </a:r>
            <a:br>
              <a:rPr lang="en-IN" b="1" dirty="0">
                <a:solidFill>
                  <a:srgbClr val="C00000"/>
                </a:solidFill>
              </a:rPr>
            </a:br>
            <a:endParaRPr lang="en-IN" dirty="0">
              <a:solidFill>
                <a:srgbClr val="C00000"/>
              </a:solidFill>
            </a:endParaRPr>
          </a:p>
        </p:txBody>
      </p:sp>
      <p:sp>
        <p:nvSpPr>
          <p:cNvPr id="3" name="Content Placeholder 2"/>
          <p:cNvSpPr>
            <a:spLocks noGrp="1"/>
          </p:cNvSpPr>
          <p:nvPr>
            <p:ph idx="1"/>
          </p:nvPr>
        </p:nvSpPr>
        <p:spPr/>
        <p:txBody>
          <a:bodyPr>
            <a:normAutofit fontScale="85000" lnSpcReduction="20000"/>
          </a:bodyPr>
          <a:lstStyle/>
          <a:p>
            <a:r>
              <a:rPr lang="en-IN" dirty="0"/>
              <a:t>The data contains information regarding mobile phone features, specifications </a:t>
            </a:r>
            <a:r>
              <a:rPr lang="en-IN" dirty="0" err="1"/>
              <a:t>etc</a:t>
            </a:r>
            <a:r>
              <a:rPr lang="en-IN" dirty="0"/>
              <a:t> and their price range. The various features and information can be used to predict the price range of a mobile phone.</a:t>
            </a:r>
          </a:p>
          <a:p>
            <a:pPr lvl="0" fontAlgn="base"/>
            <a:r>
              <a:rPr lang="en-IN" dirty="0" err="1"/>
              <a:t>Battery_power</a:t>
            </a:r>
            <a:r>
              <a:rPr lang="en-IN" dirty="0"/>
              <a:t> - Total energy a battery can store in one time measured in </a:t>
            </a:r>
            <a:r>
              <a:rPr lang="en-IN" dirty="0" err="1"/>
              <a:t>mAh</a:t>
            </a:r>
            <a:endParaRPr lang="en-IN" dirty="0"/>
          </a:p>
          <a:p>
            <a:pPr lvl="0" fontAlgn="base"/>
            <a:r>
              <a:rPr lang="en-IN" dirty="0"/>
              <a:t>Blue - Has </a:t>
            </a:r>
            <a:r>
              <a:rPr lang="en-IN" dirty="0" err="1"/>
              <a:t>bluetooth</a:t>
            </a:r>
            <a:r>
              <a:rPr lang="en-IN" dirty="0"/>
              <a:t> or not</a:t>
            </a:r>
          </a:p>
          <a:p>
            <a:pPr lvl="0" fontAlgn="base"/>
            <a:r>
              <a:rPr lang="en-IN" dirty="0" err="1"/>
              <a:t>Clock_speed</a:t>
            </a:r>
            <a:r>
              <a:rPr lang="en-IN" dirty="0"/>
              <a:t> - speed at which microprocessor executes instructions</a:t>
            </a:r>
          </a:p>
          <a:p>
            <a:pPr lvl="0" fontAlgn="base"/>
            <a:r>
              <a:rPr lang="en-IN" dirty="0" err="1"/>
              <a:t>Dual_sim</a:t>
            </a:r>
            <a:r>
              <a:rPr lang="en-IN" dirty="0"/>
              <a:t> - Has dual </a:t>
            </a:r>
            <a:r>
              <a:rPr lang="en-IN" dirty="0" err="1"/>
              <a:t>sim</a:t>
            </a:r>
            <a:r>
              <a:rPr lang="en-IN" dirty="0"/>
              <a:t> support or not</a:t>
            </a:r>
          </a:p>
          <a:p>
            <a:pPr lvl="0" fontAlgn="base"/>
            <a:r>
              <a:rPr lang="en-IN" dirty="0"/>
              <a:t>Fc - Front Camera mega pixels</a:t>
            </a:r>
          </a:p>
          <a:p>
            <a:pPr lvl="0" fontAlgn="base"/>
            <a:r>
              <a:rPr lang="en-IN" dirty="0" err="1"/>
              <a:t>Four_g</a:t>
            </a:r>
            <a:r>
              <a:rPr lang="en-IN" dirty="0"/>
              <a:t> - Has 4G or not</a:t>
            </a:r>
          </a:p>
          <a:p>
            <a:pPr lvl="0" fontAlgn="base"/>
            <a:r>
              <a:rPr lang="en-IN" dirty="0" err="1"/>
              <a:t>Int_memory</a:t>
            </a:r>
            <a:r>
              <a:rPr lang="en-IN" dirty="0"/>
              <a:t> - Internal Memory in Gigabytes</a:t>
            </a:r>
          </a:p>
          <a:p>
            <a:pPr lvl="0" fontAlgn="base"/>
            <a:r>
              <a:rPr lang="en-IN" dirty="0" err="1"/>
              <a:t>M_dep</a:t>
            </a:r>
            <a:r>
              <a:rPr lang="en-IN" dirty="0"/>
              <a:t> - Mobile Depth in cm</a:t>
            </a:r>
          </a:p>
          <a:p>
            <a:r>
              <a:rPr lang="en-IN" dirty="0" err="1"/>
              <a:t>Mobile_wt</a:t>
            </a:r>
            <a:r>
              <a:rPr lang="en-IN" dirty="0"/>
              <a:t> - Weight of mobile phone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122518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637" y="117297"/>
            <a:ext cx="10515600" cy="899653"/>
          </a:xfrm>
        </p:spPr>
        <p:txBody>
          <a:bodyPr/>
          <a:lstStyle/>
          <a:p>
            <a:r>
              <a:rPr lang="en-IN" b="1" dirty="0">
                <a:solidFill>
                  <a:srgbClr val="C00000"/>
                </a:solidFill>
              </a:rPr>
              <a:t>Data description(</a:t>
            </a:r>
            <a:r>
              <a:rPr lang="en-IN" b="1" dirty="0" err="1">
                <a:solidFill>
                  <a:srgbClr val="C00000"/>
                </a:solidFill>
              </a:rPr>
              <a:t>cont</a:t>
            </a:r>
            <a:r>
              <a:rPr lang="en-IN" b="1" dirty="0">
                <a:solidFill>
                  <a:srgbClr val="C00000"/>
                </a:solidFill>
              </a:rPr>
              <a:t>,.)</a:t>
            </a:r>
          </a:p>
        </p:txBody>
      </p:sp>
      <p:sp>
        <p:nvSpPr>
          <p:cNvPr id="3" name="Content Placeholder 2"/>
          <p:cNvSpPr>
            <a:spLocks noGrp="1"/>
          </p:cNvSpPr>
          <p:nvPr>
            <p:ph idx="1"/>
          </p:nvPr>
        </p:nvSpPr>
        <p:spPr>
          <a:xfrm>
            <a:off x="838200" y="940037"/>
            <a:ext cx="10515600" cy="5785504"/>
          </a:xfrm>
        </p:spPr>
        <p:txBody>
          <a:bodyPr>
            <a:noAutofit/>
          </a:bodyPr>
          <a:lstStyle/>
          <a:p>
            <a:pPr lvl="0" fontAlgn="base">
              <a:lnSpc>
                <a:spcPct val="120000"/>
              </a:lnSpc>
            </a:pPr>
            <a:r>
              <a:rPr lang="en-IN" sz="1800" dirty="0" err="1">
                <a:latin typeface="+mj-lt"/>
              </a:rPr>
              <a:t>N_cores</a:t>
            </a:r>
            <a:r>
              <a:rPr lang="en-IN" sz="1800" dirty="0">
                <a:latin typeface="+mj-lt"/>
              </a:rPr>
              <a:t> - Number of cores of processor</a:t>
            </a:r>
          </a:p>
          <a:p>
            <a:pPr lvl="0" fontAlgn="base">
              <a:lnSpc>
                <a:spcPct val="120000"/>
              </a:lnSpc>
            </a:pPr>
            <a:r>
              <a:rPr lang="en-IN" sz="1800" dirty="0">
                <a:latin typeface="+mj-lt"/>
              </a:rPr>
              <a:t>Pc - Primary Camera mega pixels</a:t>
            </a:r>
          </a:p>
          <a:p>
            <a:pPr lvl="0" fontAlgn="base">
              <a:lnSpc>
                <a:spcPct val="120000"/>
              </a:lnSpc>
            </a:pPr>
            <a:r>
              <a:rPr lang="en-IN" sz="1800" dirty="0" err="1">
                <a:latin typeface="+mj-lt"/>
              </a:rPr>
              <a:t>Px_height</a:t>
            </a:r>
            <a:r>
              <a:rPr lang="en-IN" sz="1800" dirty="0">
                <a:latin typeface="+mj-lt"/>
              </a:rPr>
              <a:t> - Pixel Resolution Height</a:t>
            </a:r>
          </a:p>
          <a:p>
            <a:pPr lvl="0" fontAlgn="base">
              <a:lnSpc>
                <a:spcPct val="120000"/>
              </a:lnSpc>
            </a:pPr>
            <a:r>
              <a:rPr lang="en-IN" sz="1800" dirty="0" err="1">
                <a:latin typeface="+mj-lt"/>
              </a:rPr>
              <a:t>Px_width</a:t>
            </a:r>
            <a:r>
              <a:rPr lang="en-IN" sz="1800" dirty="0">
                <a:latin typeface="+mj-lt"/>
              </a:rPr>
              <a:t> - Pixel Resolution Width</a:t>
            </a:r>
          </a:p>
          <a:p>
            <a:pPr lvl="0" fontAlgn="base">
              <a:lnSpc>
                <a:spcPct val="120000"/>
              </a:lnSpc>
            </a:pPr>
            <a:r>
              <a:rPr lang="en-IN" sz="1800" dirty="0">
                <a:latin typeface="+mj-lt"/>
              </a:rPr>
              <a:t>Ram - Random Access Memory in Mega Bytes</a:t>
            </a:r>
          </a:p>
          <a:p>
            <a:pPr lvl="0" fontAlgn="base">
              <a:lnSpc>
                <a:spcPct val="120000"/>
              </a:lnSpc>
            </a:pPr>
            <a:r>
              <a:rPr lang="en-IN" sz="1800" dirty="0" err="1">
                <a:latin typeface="+mj-lt"/>
              </a:rPr>
              <a:t>Sc_h</a:t>
            </a:r>
            <a:r>
              <a:rPr lang="en-IN" sz="1800" dirty="0">
                <a:latin typeface="+mj-lt"/>
              </a:rPr>
              <a:t> - Screen Height of mobile in cm</a:t>
            </a:r>
          </a:p>
          <a:p>
            <a:pPr lvl="0" fontAlgn="base">
              <a:lnSpc>
                <a:spcPct val="120000"/>
              </a:lnSpc>
            </a:pPr>
            <a:r>
              <a:rPr lang="en-IN" sz="1800" dirty="0" err="1">
                <a:latin typeface="+mj-lt"/>
              </a:rPr>
              <a:t>Sc_w</a:t>
            </a:r>
            <a:r>
              <a:rPr lang="en-IN" sz="1800" dirty="0">
                <a:latin typeface="+mj-lt"/>
              </a:rPr>
              <a:t> - Screen Width of mobile in cm</a:t>
            </a:r>
          </a:p>
          <a:p>
            <a:pPr lvl="0" fontAlgn="base">
              <a:lnSpc>
                <a:spcPct val="120000"/>
              </a:lnSpc>
            </a:pPr>
            <a:r>
              <a:rPr lang="en-IN" sz="1800" dirty="0" err="1">
                <a:latin typeface="+mj-lt"/>
              </a:rPr>
              <a:t>Talk_time</a:t>
            </a:r>
            <a:r>
              <a:rPr lang="en-IN" sz="1800" dirty="0">
                <a:latin typeface="+mj-lt"/>
              </a:rPr>
              <a:t> - longest time that a single battery charge will last when you are</a:t>
            </a:r>
          </a:p>
          <a:p>
            <a:pPr lvl="0" fontAlgn="base">
              <a:lnSpc>
                <a:spcPct val="120000"/>
              </a:lnSpc>
            </a:pPr>
            <a:r>
              <a:rPr lang="en-IN" sz="1800" dirty="0" err="1">
                <a:latin typeface="+mj-lt"/>
              </a:rPr>
              <a:t>Three_g</a:t>
            </a:r>
            <a:r>
              <a:rPr lang="en-IN" sz="1800" dirty="0">
                <a:latin typeface="+mj-lt"/>
              </a:rPr>
              <a:t> - Has 3G or not</a:t>
            </a:r>
          </a:p>
          <a:p>
            <a:pPr lvl="0" fontAlgn="base">
              <a:lnSpc>
                <a:spcPct val="120000"/>
              </a:lnSpc>
            </a:pPr>
            <a:r>
              <a:rPr lang="en-IN" sz="1800" dirty="0" err="1">
                <a:latin typeface="+mj-lt"/>
              </a:rPr>
              <a:t>Touch_screen</a:t>
            </a:r>
            <a:r>
              <a:rPr lang="en-IN" sz="1800" dirty="0">
                <a:latin typeface="+mj-lt"/>
              </a:rPr>
              <a:t> - Has touch screen or not</a:t>
            </a:r>
          </a:p>
          <a:p>
            <a:pPr lvl="0" fontAlgn="base">
              <a:lnSpc>
                <a:spcPct val="120000"/>
              </a:lnSpc>
            </a:pPr>
            <a:r>
              <a:rPr lang="en-IN" sz="1800" dirty="0" err="1">
                <a:latin typeface="+mj-lt"/>
              </a:rPr>
              <a:t>Wifi</a:t>
            </a:r>
            <a:r>
              <a:rPr lang="en-IN" sz="1800" dirty="0">
                <a:latin typeface="+mj-lt"/>
              </a:rPr>
              <a:t> - Has </a:t>
            </a:r>
            <a:r>
              <a:rPr lang="en-IN" sz="1800" dirty="0" err="1">
                <a:latin typeface="+mj-lt"/>
              </a:rPr>
              <a:t>wifi</a:t>
            </a:r>
            <a:r>
              <a:rPr lang="en-IN" sz="1800" dirty="0">
                <a:latin typeface="+mj-lt"/>
              </a:rPr>
              <a:t> or not</a:t>
            </a:r>
          </a:p>
          <a:p>
            <a:pPr lvl="0" fontAlgn="base">
              <a:lnSpc>
                <a:spcPct val="120000"/>
              </a:lnSpc>
            </a:pPr>
            <a:r>
              <a:rPr lang="en-IN" sz="1800" dirty="0" err="1">
                <a:latin typeface="+mj-lt"/>
              </a:rPr>
              <a:t>Price_range</a:t>
            </a:r>
            <a:r>
              <a:rPr lang="en-IN" sz="1800" dirty="0">
                <a:latin typeface="+mj-lt"/>
              </a:rPr>
              <a:t> - This is the target variable with value of 0(low cost), 1(medium cost), ● 2( high cost) and 3(very high cost ).</a:t>
            </a:r>
          </a:p>
          <a:p>
            <a:endParaRPr lang="en-IN" sz="1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Tree>
    <p:extLst>
      <p:ext uri="{BB962C8B-B14F-4D97-AF65-F5344CB8AC3E}">
        <p14:creationId xmlns:p14="http://schemas.microsoft.com/office/powerpoint/2010/main" val="42903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247" y="541919"/>
            <a:ext cx="10160237" cy="509954"/>
          </a:xfrm>
        </p:spPr>
        <p:txBody>
          <a:bodyPr>
            <a:normAutofit fontScale="90000"/>
          </a:bodyPr>
          <a:lstStyle/>
          <a:p>
            <a:r>
              <a:rPr lang="en-IN" dirty="0" smtClean="0">
                <a:solidFill>
                  <a:srgbClr val="C00000"/>
                </a:solidFill>
              </a:rPr>
              <a:t>       </a:t>
            </a:r>
            <a:r>
              <a:rPr lang="en-IN" b="1" dirty="0" smtClean="0">
                <a:solidFill>
                  <a:srgbClr val="C00000"/>
                </a:solidFill>
              </a:rPr>
              <a:t>Price</a:t>
            </a:r>
            <a:r>
              <a:rPr lang="en-IN" dirty="0" smtClean="0">
                <a:solidFill>
                  <a:srgbClr val="C00000"/>
                </a:solidFill>
              </a:rPr>
              <a:t>                                             </a:t>
            </a:r>
            <a:r>
              <a:rPr lang="en-IN" b="1" dirty="0" smtClean="0">
                <a:solidFill>
                  <a:srgbClr val="C00000"/>
                </a:solidFill>
              </a:rPr>
              <a:t>Battery</a:t>
            </a:r>
            <a:r>
              <a:rPr lang="en-IN" dirty="0">
                <a:solidFill>
                  <a:srgbClr val="C00000"/>
                </a:solidFill>
              </a:rPr>
              <a:t/>
            </a:r>
            <a:br>
              <a:rPr lang="en-IN" dirty="0">
                <a:solidFill>
                  <a:srgbClr val="C00000"/>
                </a:solidFill>
              </a:rPr>
            </a:br>
            <a:endParaRPr lang="en-IN" dirty="0">
              <a:solidFill>
                <a:srgbClr val="C000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pic>
        <p:nvPicPr>
          <p:cNvPr id="5" name="Picture 4"/>
          <p:cNvPicPr/>
          <p:nvPr/>
        </p:nvPicPr>
        <p:blipFill>
          <a:blip r:embed="rId3"/>
          <a:stretch>
            <a:fillRect/>
          </a:stretch>
        </p:blipFill>
        <p:spPr>
          <a:xfrm>
            <a:off x="246401" y="1068314"/>
            <a:ext cx="4836921" cy="3965160"/>
          </a:xfrm>
          <a:prstGeom prst="rect">
            <a:avLst/>
          </a:prstGeom>
        </p:spPr>
      </p:pic>
      <p:pic>
        <p:nvPicPr>
          <p:cNvPr id="6" name="Picture 5"/>
          <p:cNvPicPr/>
          <p:nvPr/>
        </p:nvPicPr>
        <p:blipFill>
          <a:blip r:embed="rId4"/>
          <a:stretch>
            <a:fillRect/>
          </a:stretch>
        </p:blipFill>
        <p:spPr>
          <a:xfrm>
            <a:off x="6494803" y="1068314"/>
            <a:ext cx="4624067" cy="3965160"/>
          </a:xfrm>
          <a:prstGeom prst="rect">
            <a:avLst/>
          </a:prstGeom>
        </p:spPr>
      </p:pic>
      <p:sp>
        <p:nvSpPr>
          <p:cNvPr id="7" name="Rectangle 6"/>
          <p:cNvSpPr/>
          <p:nvPr/>
        </p:nvSpPr>
        <p:spPr>
          <a:xfrm>
            <a:off x="457638" y="5264306"/>
            <a:ext cx="5442001" cy="1477328"/>
          </a:xfrm>
          <a:prstGeom prst="rect">
            <a:avLst/>
          </a:prstGeom>
        </p:spPr>
        <p:txBody>
          <a:bodyPr wrap="square">
            <a:spAutoFit/>
          </a:bodyPr>
          <a:lstStyle/>
          <a:p>
            <a:pPr marL="342900" marR="0" lvl="0" indent="-342900" fontAlgn="base">
              <a:lnSpc>
                <a:spcPct val="150000"/>
              </a:lnSpc>
              <a:spcBef>
                <a:spcPts val="0"/>
              </a:spcBef>
              <a:spcAft>
                <a:spcPts val="0"/>
              </a:spcAft>
              <a:buClr>
                <a:srgbClr val="212121"/>
              </a:buClr>
              <a:buSzPts val="1300"/>
              <a:buFont typeface="Arial" panose="020B0604020202020204" pitchFamily="34" charset="0"/>
              <a:buChar char="●"/>
            </a:pPr>
            <a:r>
              <a:rPr lang="en-IN" dirty="0" smtClean="0">
                <a:solidFill>
                  <a:srgbClr val="212121"/>
                </a:solidFill>
                <a:uFill>
                  <a:solidFill>
                    <a:srgbClr val="000000"/>
                  </a:solidFill>
                </a:uFill>
                <a:ea typeface="Arial" panose="020B0604020202020204" pitchFamily="34" charset="0"/>
                <a:cs typeface="Arial" panose="020B0604020202020204" pitchFamily="34" charset="0"/>
              </a:rPr>
              <a:t>T</a:t>
            </a:r>
            <a:r>
              <a:rPr lang="en-IN" u="none" strike="noStrike" dirty="0" smtClean="0">
                <a:solidFill>
                  <a:srgbClr val="212121"/>
                </a:solidFill>
                <a:effectLst/>
                <a:uFill>
                  <a:solidFill>
                    <a:srgbClr val="000000"/>
                  </a:solidFill>
                </a:uFill>
                <a:ea typeface="Arial" panose="020B0604020202020204" pitchFamily="34" charset="0"/>
                <a:cs typeface="Arial" panose="020B0604020202020204" pitchFamily="34" charset="0"/>
              </a:rPr>
              <a:t>his plot shows how the battery </a:t>
            </a:r>
            <a:r>
              <a:rPr lang="en-IN" u="none" strike="noStrike" dirty="0" err="1" smtClean="0">
                <a:solidFill>
                  <a:srgbClr val="212121"/>
                </a:solidFill>
                <a:effectLst/>
                <a:uFill>
                  <a:solidFill>
                    <a:srgbClr val="000000"/>
                  </a:solidFill>
                </a:uFill>
                <a:ea typeface="Arial" panose="020B0604020202020204" pitchFamily="34" charset="0"/>
                <a:cs typeface="Arial" panose="020B0604020202020204" pitchFamily="34" charset="0"/>
              </a:rPr>
              <a:t>mAh</a:t>
            </a:r>
            <a:r>
              <a:rPr lang="en-IN" u="none" strike="noStrike" dirty="0" smtClean="0">
                <a:solidFill>
                  <a:srgbClr val="212121"/>
                </a:solidFill>
                <a:effectLst/>
                <a:uFill>
                  <a:solidFill>
                    <a:srgbClr val="000000"/>
                  </a:solidFill>
                </a:uFill>
                <a:ea typeface="Arial" panose="020B0604020202020204" pitchFamily="34" charset="0"/>
                <a:cs typeface="Arial" panose="020B0604020202020204" pitchFamily="34" charset="0"/>
              </a:rPr>
              <a:t> is spread. </a:t>
            </a:r>
            <a:endParaRPr lang="en-IN" dirty="0" smtClean="0">
              <a:solidFill>
                <a:srgbClr val="000000"/>
              </a:solidFill>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50000"/>
              </a:lnSpc>
              <a:spcBef>
                <a:spcPts val="0"/>
              </a:spcBef>
              <a:spcAft>
                <a:spcPts val="0"/>
              </a:spcAft>
              <a:buClr>
                <a:srgbClr val="212121"/>
              </a:buClr>
              <a:buSzPts val="1300"/>
              <a:buFont typeface="Arial" panose="020B0604020202020204" pitchFamily="34" charset="0"/>
              <a:buChar char="●"/>
            </a:pPr>
            <a:r>
              <a:rPr lang="en-IN" dirty="0">
                <a:solidFill>
                  <a:srgbClr val="212121"/>
                </a:solidFill>
                <a:latin typeface="Calibri" panose="020F0502020204030204" pitchFamily="34" charset="0"/>
                <a:ea typeface="Calibri" panose="020F0502020204030204" pitchFamily="34" charset="0"/>
              </a:rPr>
              <a:t>T</a:t>
            </a:r>
            <a:r>
              <a:rPr lang="en-IN" dirty="0" smtClean="0">
                <a:solidFill>
                  <a:srgbClr val="212121"/>
                </a:solidFill>
                <a:effectLst/>
                <a:latin typeface="Calibri" panose="020F0502020204030204" pitchFamily="34" charset="0"/>
                <a:ea typeface="Calibri" panose="020F0502020204030204" pitchFamily="34" charset="0"/>
              </a:rPr>
              <a:t>here is a gradual increase as the price </a:t>
            </a:r>
            <a:r>
              <a:rPr lang="en-IN" dirty="0" smtClean="0"/>
              <a:t>         </a:t>
            </a:r>
            <a:endParaRPr lang="en-IN" dirty="0"/>
          </a:p>
          <a:p>
            <a:endParaRPr lang="en-IN" dirty="0" smtClean="0">
              <a:solidFill>
                <a:srgbClr val="212121"/>
              </a:solidFill>
              <a:effectLst/>
              <a:latin typeface="Calibri" panose="020F0502020204030204" pitchFamily="34" charset="0"/>
              <a:ea typeface="Calibri" panose="020F0502020204030204" pitchFamily="34" charset="0"/>
            </a:endParaRPr>
          </a:p>
          <a:p>
            <a:endParaRPr lang="en-IN" dirty="0"/>
          </a:p>
        </p:txBody>
      </p:sp>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p:nvPr/>
        </p:nvSpPr>
        <p:spPr>
          <a:xfrm>
            <a:off x="6494803" y="5264306"/>
            <a:ext cx="6096000" cy="923330"/>
          </a:xfrm>
          <a:prstGeom prst="rect">
            <a:avLst/>
          </a:prstGeom>
        </p:spPr>
        <p:txBody>
          <a:bodyPr>
            <a:spAutoFit/>
          </a:bodyPr>
          <a:lstStyle/>
          <a:p>
            <a:pPr marL="285750" lvl="0" indent="-285750" fontAlgn="base">
              <a:lnSpc>
                <a:spcPct val="150000"/>
              </a:lnSpc>
              <a:buFont typeface="Arial" panose="020B0604020202020204" pitchFamily="34" charset="0"/>
              <a:buChar char="•"/>
            </a:pPr>
            <a:r>
              <a:rPr lang="en-IN" dirty="0"/>
              <a:t>T</a:t>
            </a:r>
            <a:r>
              <a:rPr lang="en-IN" dirty="0" smtClean="0"/>
              <a:t>here are mobile phones in 4 price 	increases ranges. </a:t>
            </a:r>
          </a:p>
          <a:p>
            <a:pPr marL="285750" lvl="0" indent="-285750" fontAlgn="base">
              <a:lnSpc>
                <a:spcPct val="150000"/>
              </a:lnSpc>
              <a:buFont typeface="Arial" panose="020B0604020202020204" pitchFamily="34" charset="0"/>
              <a:buChar char="•"/>
            </a:pPr>
            <a:r>
              <a:rPr lang="en-IN" dirty="0"/>
              <a:t>T</a:t>
            </a:r>
            <a:r>
              <a:rPr lang="en-IN" dirty="0" smtClean="0"/>
              <a:t>he number of elements is almost similar          </a:t>
            </a:r>
            <a:endParaRPr lang="en-IN" dirty="0"/>
          </a:p>
        </p:txBody>
      </p:sp>
    </p:spTree>
    <p:extLst>
      <p:ext uri="{BB962C8B-B14F-4D97-AF65-F5344CB8AC3E}">
        <p14:creationId xmlns:p14="http://schemas.microsoft.com/office/powerpoint/2010/main" val="51166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grpSp>
        <p:nvGrpSpPr>
          <p:cNvPr id="11" name="Group 10"/>
          <p:cNvGrpSpPr/>
          <p:nvPr/>
        </p:nvGrpSpPr>
        <p:grpSpPr>
          <a:xfrm>
            <a:off x="325315" y="492843"/>
            <a:ext cx="11866685" cy="5838365"/>
            <a:chOff x="-3174" y="-52173"/>
            <a:chExt cx="10088770" cy="3623846"/>
          </a:xfrm>
        </p:grpSpPr>
        <p:sp>
          <p:nvSpPr>
            <p:cNvPr id="12" name="Rectangle 11"/>
            <p:cNvSpPr/>
            <p:nvPr/>
          </p:nvSpPr>
          <p:spPr>
            <a:xfrm>
              <a:off x="1422616" y="-52173"/>
              <a:ext cx="1529919" cy="448931"/>
            </a:xfrm>
            <a:prstGeom prst="rect">
              <a:avLst/>
            </a:prstGeom>
            <a:ln>
              <a:noFill/>
            </a:ln>
          </p:spPr>
          <p:txBody>
            <a:bodyPr lIns="0" tIns="0" rIns="0" bIns="0" rtlCol="0">
              <a:noAutofit/>
            </a:bodyPr>
            <a:lstStyle/>
            <a:p>
              <a:pPr marL="0" marR="0">
                <a:lnSpc>
                  <a:spcPct val="115000"/>
                </a:lnSpc>
                <a:spcBef>
                  <a:spcPts val="0"/>
                </a:spcBef>
                <a:spcAft>
                  <a:spcPts val="0"/>
                </a:spcAft>
              </a:pPr>
              <a:r>
                <a:rPr lang="en-IN" sz="2800" b="1" dirty="0">
                  <a:solidFill>
                    <a:srgbClr val="CC0000"/>
                  </a:solidFill>
                  <a:latin typeface="Times New Roman" panose="02020603050405020304" pitchFamily="18" charset="0"/>
                  <a:ea typeface="Times New Roman" panose="02020603050405020304" pitchFamily="18" charset="0"/>
                </a:rPr>
                <a:t>B</a:t>
              </a:r>
              <a:r>
                <a:rPr lang="en-IN" sz="2800" b="1" dirty="0" smtClean="0">
                  <a:solidFill>
                    <a:srgbClr val="CC0000"/>
                  </a:solidFill>
                  <a:effectLst/>
                  <a:latin typeface="Times New Roman" panose="02020603050405020304" pitchFamily="18" charset="0"/>
                  <a:ea typeface="Times New Roman" panose="02020603050405020304" pitchFamily="18" charset="0"/>
                </a:rPr>
                <a:t>luetooth</a:t>
              </a:r>
              <a:endParaRPr lang="en-IN" sz="1100" b="1" dirty="0">
                <a:solidFill>
                  <a:srgbClr val="000000"/>
                </a:solidFill>
                <a:effectLst/>
                <a:latin typeface="Calibri" panose="020F0502020204030204" pitchFamily="34" charset="0"/>
                <a:ea typeface="Calibri" panose="020F0502020204030204" pitchFamily="34" charset="0"/>
              </a:endParaRPr>
            </a:p>
          </p:txBody>
        </p:sp>
        <p:sp>
          <p:nvSpPr>
            <p:cNvPr id="13" name="Rectangle 12"/>
            <p:cNvSpPr/>
            <p:nvPr/>
          </p:nvSpPr>
          <p:spPr>
            <a:xfrm>
              <a:off x="269759" y="3071631"/>
              <a:ext cx="4108567" cy="237530"/>
            </a:xfrm>
            <a:prstGeom prst="rect">
              <a:avLst/>
            </a:prstGeom>
            <a:ln>
              <a:noFill/>
            </a:ln>
          </p:spPr>
          <p:txBody>
            <a:bodyPr lIns="0" tIns="0" rIns="0" bIns="0" rtlCol="0">
              <a:noAutofit/>
            </a:bodyPr>
            <a:lstStyle/>
            <a:p>
              <a:pPr marL="285750" marR="0" indent="-285750">
                <a:lnSpc>
                  <a:spcPct val="115000"/>
                </a:lnSpc>
                <a:spcBef>
                  <a:spcPts val="0"/>
                </a:spcBef>
                <a:spcAft>
                  <a:spcPts val="0"/>
                </a:spcAft>
                <a:buFont typeface="Arial" panose="020B0604020202020204" pitchFamily="34" charset="0"/>
                <a:buChar char="•"/>
              </a:pPr>
              <a:r>
                <a:rPr lang="en-IN" dirty="0">
                  <a:solidFill>
                    <a:srgbClr val="212121"/>
                  </a:solidFill>
                  <a:latin typeface="Calibri" panose="020F0502020204030204" pitchFamily="34" charset="0"/>
                  <a:ea typeface="Calibri" panose="020F0502020204030204" pitchFamily="34" charset="0"/>
                </a:rPr>
                <a:t>H</a:t>
              </a:r>
              <a:r>
                <a:rPr lang="en-IN" dirty="0" smtClean="0">
                  <a:solidFill>
                    <a:srgbClr val="212121"/>
                  </a:solidFill>
                  <a:effectLst/>
                  <a:latin typeface="Calibri" panose="020F0502020204030204" pitchFamily="34" charset="0"/>
                  <a:ea typeface="Calibri" panose="020F0502020204030204" pitchFamily="34" charset="0"/>
                </a:rPr>
                <a:t>alf </a:t>
              </a:r>
              <a:r>
                <a:rPr lang="en-IN" dirty="0">
                  <a:solidFill>
                    <a:srgbClr val="212121"/>
                  </a:solidFill>
                  <a:effectLst/>
                  <a:latin typeface="Calibri" panose="020F0502020204030204" pitchFamily="34" charset="0"/>
                  <a:ea typeface="Calibri" panose="020F0502020204030204" pitchFamily="34" charset="0"/>
                </a:rPr>
                <a:t>the devices have Bluetooth, and half don’t</a:t>
              </a:r>
              <a:endParaRPr lang="en-IN" sz="1600" dirty="0">
                <a:solidFill>
                  <a:srgbClr val="000000"/>
                </a:solidFill>
                <a:effectLst/>
                <a:latin typeface="Calibri" panose="020F0502020204030204" pitchFamily="34" charset="0"/>
                <a:ea typeface="Calibri" panose="020F0502020204030204" pitchFamily="34" charset="0"/>
              </a:endParaRPr>
            </a:p>
          </p:txBody>
        </p:sp>
        <p:sp>
          <p:nvSpPr>
            <p:cNvPr id="14" name="Rectangle 13"/>
            <p:cNvSpPr/>
            <p:nvPr/>
          </p:nvSpPr>
          <p:spPr>
            <a:xfrm>
              <a:off x="3922217" y="3113905"/>
              <a:ext cx="1702208" cy="237530"/>
            </a:xfrm>
            <a:prstGeom prst="rect">
              <a:avLst/>
            </a:prstGeom>
            <a:ln>
              <a:noFill/>
            </a:ln>
          </p:spPr>
          <p:txBody>
            <a:bodyPr lIns="0" tIns="0" rIns="0" bIns="0" rtlCol="0">
              <a:noAutofit/>
            </a:bodyPr>
            <a:lstStyle/>
            <a:p>
              <a:pPr marL="0" marR="0">
                <a:lnSpc>
                  <a:spcPct val="115000"/>
                </a:lnSpc>
                <a:spcBef>
                  <a:spcPts val="0"/>
                </a:spcBef>
                <a:spcAft>
                  <a:spcPts val="0"/>
                </a:spcAft>
              </a:pPr>
              <a:r>
                <a:rPr lang="en-IN" sz="1200">
                  <a:solidFill>
                    <a:srgbClr val="212121"/>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pic>
          <p:nvPicPr>
            <p:cNvPr id="15" name="Picture 14"/>
            <p:cNvPicPr/>
            <p:nvPr/>
          </p:nvPicPr>
          <p:blipFill>
            <a:blip r:embed="rId3"/>
            <a:stretch>
              <a:fillRect/>
            </a:stretch>
          </p:blipFill>
          <p:spPr>
            <a:xfrm>
              <a:off x="-3174" y="578463"/>
              <a:ext cx="4381500" cy="2292350"/>
            </a:xfrm>
            <a:prstGeom prst="rect">
              <a:avLst/>
            </a:prstGeom>
          </p:spPr>
        </p:pic>
        <p:pic>
          <p:nvPicPr>
            <p:cNvPr id="16" name="Picture 15"/>
            <p:cNvPicPr/>
            <p:nvPr/>
          </p:nvPicPr>
          <p:blipFill>
            <a:blip r:embed="rId4"/>
            <a:stretch>
              <a:fillRect/>
            </a:stretch>
          </p:blipFill>
          <p:spPr>
            <a:xfrm>
              <a:off x="5222726" y="543655"/>
              <a:ext cx="3669360" cy="2247155"/>
            </a:xfrm>
            <a:prstGeom prst="rect">
              <a:avLst/>
            </a:prstGeom>
          </p:spPr>
        </p:pic>
        <p:sp>
          <p:nvSpPr>
            <p:cNvPr id="17" name="Shape 3942"/>
            <p:cNvSpPr/>
            <p:nvPr/>
          </p:nvSpPr>
          <p:spPr>
            <a:xfrm>
              <a:off x="5150025" y="3205913"/>
              <a:ext cx="3503712" cy="182880"/>
            </a:xfrm>
            <a:custGeom>
              <a:avLst/>
              <a:gdLst/>
              <a:ahLst/>
              <a:cxnLst/>
              <a:rect l="0" t="0" r="0" b="0"/>
              <a:pathLst>
                <a:path w="3503712" h="182880">
                  <a:moveTo>
                    <a:pt x="0" y="0"/>
                  </a:moveTo>
                  <a:lnTo>
                    <a:pt x="3503712" y="0"/>
                  </a:lnTo>
                  <a:lnTo>
                    <a:pt x="3503712" y="182880"/>
                  </a:lnTo>
                  <a:lnTo>
                    <a:pt x="0" y="182880"/>
                  </a:lnTo>
                  <a:lnTo>
                    <a:pt x="0" y="0"/>
                  </a:lnTo>
                </a:path>
              </a:pathLst>
            </a:custGeom>
            <a:ln w="0" cap="flat">
              <a:miter lim="127000"/>
            </a:ln>
          </p:spPr>
          <p:style>
            <a:lnRef idx="0">
              <a:srgbClr val="000000"/>
            </a:lnRef>
            <a:fillRef idx="1">
              <a:srgbClr val="FFFFFF"/>
            </a:fillRef>
            <a:effectRef idx="0">
              <a:scrgbClr r="0" g="0" b="0"/>
            </a:effectRef>
            <a:fontRef idx="none"/>
          </p:style>
          <p:txBody>
            <a:bodyPr/>
            <a:lstStyle/>
            <a:p>
              <a:endParaRPr lang="en-IN"/>
            </a:p>
          </p:txBody>
        </p:sp>
        <p:sp>
          <p:nvSpPr>
            <p:cNvPr id="18" name="Rectangle 17"/>
            <p:cNvSpPr/>
            <p:nvPr/>
          </p:nvSpPr>
          <p:spPr>
            <a:xfrm>
              <a:off x="5431584" y="3030039"/>
              <a:ext cx="4654012" cy="237530"/>
            </a:xfrm>
            <a:prstGeom prst="rect">
              <a:avLst/>
            </a:prstGeom>
            <a:ln>
              <a:noFill/>
            </a:ln>
          </p:spPr>
          <p:txBody>
            <a:bodyPr lIns="0" tIns="0" rIns="0" bIns="0" rtlCol="0">
              <a:noAutofit/>
            </a:bodyPr>
            <a:lstStyle/>
            <a:p>
              <a:pPr marL="285750" marR="0" indent="-285750">
                <a:lnSpc>
                  <a:spcPct val="115000"/>
                </a:lnSpc>
                <a:spcBef>
                  <a:spcPts val="0"/>
                </a:spcBef>
                <a:spcAft>
                  <a:spcPts val="0"/>
                </a:spcAft>
                <a:buFont typeface="Arial" panose="020B0604020202020204" pitchFamily="34" charset="0"/>
                <a:buChar char="•"/>
              </a:pPr>
              <a:r>
                <a:rPr lang="en-IN" dirty="0">
                  <a:solidFill>
                    <a:srgbClr val="212121"/>
                  </a:solidFill>
                  <a:effectLst/>
                  <a:latin typeface="Calibri" panose="020F0502020204030204" pitchFamily="34" charset="0"/>
                  <a:ea typeface="Calibri" panose="020F0502020204030204" pitchFamily="34" charset="0"/>
                </a:rPr>
                <a:t>Ram has continuous increase with price range while</a:t>
              </a:r>
              <a:endParaRPr lang="en-IN" sz="1600" dirty="0">
                <a:solidFill>
                  <a:srgbClr val="000000"/>
                </a:solidFill>
                <a:effectLst/>
                <a:latin typeface="Calibri" panose="020F0502020204030204" pitchFamily="34" charset="0"/>
                <a:ea typeface="Calibri" panose="020F0502020204030204" pitchFamily="34" charset="0"/>
              </a:endParaRPr>
            </a:p>
          </p:txBody>
        </p:sp>
        <p:sp>
          <p:nvSpPr>
            <p:cNvPr id="19" name="Rectangle 18"/>
            <p:cNvSpPr/>
            <p:nvPr/>
          </p:nvSpPr>
          <p:spPr>
            <a:xfrm>
              <a:off x="8653737" y="3210830"/>
              <a:ext cx="50065" cy="237530"/>
            </a:xfrm>
            <a:prstGeom prst="rect">
              <a:avLst/>
            </a:prstGeom>
            <a:ln>
              <a:noFill/>
            </a:ln>
          </p:spPr>
          <p:txBody>
            <a:bodyPr lIns="0" tIns="0" rIns="0" bIns="0" rtlCol="0">
              <a:noAutofit/>
            </a:bodyPr>
            <a:lstStyle/>
            <a:p>
              <a:pPr marL="0" marR="0">
                <a:lnSpc>
                  <a:spcPct val="115000"/>
                </a:lnSpc>
                <a:spcBef>
                  <a:spcPts val="0"/>
                </a:spcBef>
                <a:spcAft>
                  <a:spcPts val="0"/>
                </a:spcAft>
              </a:pPr>
              <a:r>
                <a:rPr lang="en-IN" sz="1200">
                  <a:solidFill>
                    <a:srgbClr val="212121"/>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20" name="Shape 3943"/>
            <p:cNvSpPr/>
            <p:nvPr/>
          </p:nvSpPr>
          <p:spPr>
            <a:xfrm>
              <a:off x="5150025" y="3388793"/>
              <a:ext cx="2685902" cy="182880"/>
            </a:xfrm>
            <a:custGeom>
              <a:avLst/>
              <a:gdLst/>
              <a:ahLst/>
              <a:cxnLst/>
              <a:rect l="0" t="0" r="0" b="0"/>
              <a:pathLst>
                <a:path w="2685902" h="182880">
                  <a:moveTo>
                    <a:pt x="0" y="0"/>
                  </a:moveTo>
                  <a:lnTo>
                    <a:pt x="2685902" y="0"/>
                  </a:lnTo>
                  <a:lnTo>
                    <a:pt x="2685902" y="182880"/>
                  </a:lnTo>
                  <a:lnTo>
                    <a:pt x="0" y="182880"/>
                  </a:lnTo>
                  <a:lnTo>
                    <a:pt x="0" y="0"/>
                  </a:lnTo>
                </a:path>
              </a:pathLst>
            </a:custGeom>
            <a:ln w="0" cap="flat">
              <a:miter lim="127000"/>
            </a:ln>
          </p:spPr>
          <p:style>
            <a:lnRef idx="0">
              <a:srgbClr val="000000"/>
            </a:lnRef>
            <a:fillRef idx="1">
              <a:srgbClr val="FFFFFF"/>
            </a:fillRef>
            <a:effectRef idx="0">
              <a:scrgbClr r="0" g="0" b="0"/>
            </a:effectRef>
            <a:fontRef idx="none"/>
          </p:style>
          <p:txBody>
            <a:bodyPr/>
            <a:lstStyle/>
            <a:p>
              <a:endParaRPr lang="en-IN"/>
            </a:p>
          </p:txBody>
        </p:sp>
        <p:sp>
          <p:nvSpPr>
            <p:cNvPr id="21" name="Rectangle 20"/>
            <p:cNvSpPr/>
            <p:nvPr/>
          </p:nvSpPr>
          <p:spPr>
            <a:xfrm>
              <a:off x="5431584" y="3251349"/>
              <a:ext cx="3569001" cy="237530"/>
            </a:xfrm>
            <a:prstGeom prst="rect">
              <a:avLst/>
            </a:prstGeom>
            <a:ln>
              <a:noFill/>
            </a:ln>
          </p:spPr>
          <p:txBody>
            <a:bodyPr lIns="0" tIns="0" rIns="0" bIns="0" rtlCol="0">
              <a:noAutofit/>
            </a:bodyPr>
            <a:lstStyle/>
            <a:p>
              <a:pPr marL="0" marR="0">
                <a:lnSpc>
                  <a:spcPct val="115000"/>
                </a:lnSpc>
                <a:spcBef>
                  <a:spcPts val="0"/>
                </a:spcBef>
                <a:spcAft>
                  <a:spcPts val="0"/>
                </a:spcAft>
              </a:pPr>
              <a:r>
                <a:rPr lang="en-IN" dirty="0" smtClean="0">
                  <a:solidFill>
                    <a:srgbClr val="212121"/>
                  </a:solidFill>
                  <a:effectLst/>
                  <a:latin typeface="Calibri" panose="020F0502020204030204" pitchFamily="34" charset="0"/>
                  <a:ea typeface="Calibri" panose="020F0502020204030204" pitchFamily="34" charset="0"/>
                </a:rPr>
                <a:t>      moving </a:t>
              </a:r>
              <a:r>
                <a:rPr lang="en-IN" dirty="0">
                  <a:solidFill>
                    <a:srgbClr val="212121"/>
                  </a:solidFill>
                  <a:effectLst/>
                  <a:latin typeface="Calibri" panose="020F0502020204030204" pitchFamily="34" charset="0"/>
                  <a:ea typeface="Calibri" panose="020F0502020204030204" pitchFamily="34" charset="0"/>
                </a:rPr>
                <a:t>from Low cost to Very high cost </a:t>
              </a:r>
              <a:endParaRPr lang="en-IN" sz="1600" dirty="0">
                <a:solidFill>
                  <a:srgbClr val="000000"/>
                </a:solidFill>
                <a:effectLst/>
                <a:latin typeface="Calibri" panose="020F0502020204030204" pitchFamily="34" charset="0"/>
                <a:ea typeface="Calibri" panose="020F0502020204030204" pitchFamily="34" charset="0"/>
              </a:endParaRPr>
            </a:p>
          </p:txBody>
        </p:sp>
        <p:sp>
          <p:nvSpPr>
            <p:cNvPr id="22" name="Rectangle 21"/>
            <p:cNvSpPr/>
            <p:nvPr/>
          </p:nvSpPr>
          <p:spPr>
            <a:xfrm>
              <a:off x="6459581" y="-9884"/>
              <a:ext cx="884599" cy="430226"/>
            </a:xfrm>
            <a:prstGeom prst="rect">
              <a:avLst/>
            </a:prstGeom>
            <a:ln>
              <a:noFill/>
            </a:ln>
          </p:spPr>
          <p:txBody>
            <a:bodyPr lIns="0" tIns="0" rIns="0" bIns="0" rtlCol="0">
              <a:noAutofit/>
            </a:bodyPr>
            <a:lstStyle/>
            <a:p>
              <a:pPr marL="0" marR="0">
                <a:lnSpc>
                  <a:spcPct val="115000"/>
                </a:lnSpc>
                <a:spcBef>
                  <a:spcPts val="0"/>
                </a:spcBef>
                <a:spcAft>
                  <a:spcPts val="0"/>
                </a:spcAft>
              </a:pPr>
              <a:r>
                <a:rPr lang="en-IN" sz="2400" b="1" dirty="0">
                  <a:solidFill>
                    <a:srgbClr val="CC0000"/>
                  </a:solidFill>
                  <a:effectLst/>
                  <a:latin typeface="Times New Roman" panose="02020603050405020304" pitchFamily="18" charset="0"/>
                  <a:ea typeface="Times New Roman" panose="02020603050405020304" pitchFamily="18" charset="0"/>
                </a:rPr>
                <a:t>RAM </a:t>
              </a:r>
              <a:endParaRPr lang="en-IN" sz="1100" b="1" dirty="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00273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pic>
        <p:nvPicPr>
          <p:cNvPr id="4106" name="Picture 35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96" y="1552486"/>
            <a:ext cx="3963988" cy="2162175"/>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3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083" y="1552486"/>
            <a:ext cx="4646612" cy="211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a:spLocks noChangeArrowheads="1"/>
          </p:cNvSpPr>
          <p:nvPr/>
        </p:nvSpPr>
        <p:spPr bwMode="auto">
          <a:xfrm>
            <a:off x="477141" y="22803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0" rIns="-9522" bIns="141243" numCol="1" anchor="ctr" anchorCtr="0" compatLnSpc="1">
            <a:prstTxWarp prst="textNoShape">
              <a:avLst/>
            </a:prstTxWarp>
            <a:spAutoFit/>
          </a:bodyPr>
          <a:lstStyle/>
          <a:p>
            <a:endParaRPr lang="en-IN"/>
          </a:p>
        </p:txBody>
      </p:sp>
      <p:sp>
        <p:nvSpPr>
          <p:cNvPr id="13" name="Rectangle 12"/>
          <p:cNvSpPr>
            <a:spLocks noChangeArrowheads="1"/>
          </p:cNvSpPr>
          <p:nvPr/>
        </p:nvSpPr>
        <p:spPr bwMode="auto">
          <a:xfrm>
            <a:off x="655382" y="612465"/>
            <a:ext cx="1534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rgbClr val="CC0000"/>
                </a:solidFill>
                <a:effectLst/>
                <a:latin typeface="Arial" panose="020B0604020202020204" pitchFamily="34" charset="0"/>
                <a:ea typeface="Calibri" panose="020F0502020204030204" pitchFamily="34" charset="0"/>
              </a:rPr>
              <a:t>Px_width</a:t>
            </a:r>
            <a:endParaRPr kumimoji="0" lang="en-US" sz="1800" b="1"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477141" y="27375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CC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6802453" y="704798"/>
            <a:ext cx="2469734" cy="369332"/>
          </a:xfrm>
          <a:prstGeom prst="rect">
            <a:avLst/>
          </a:prstGeom>
        </p:spPr>
        <p:txBody>
          <a:bodyPr wrap="square">
            <a:spAutoFit/>
          </a:bodyPr>
          <a:lstStyle/>
          <a:p>
            <a:pPr>
              <a:spcAft>
                <a:spcPts val="740"/>
              </a:spcAft>
            </a:pPr>
            <a:r>
              <a:rPr lang="en-IN" b="1" dirty="0" err="1">
                <a:solidFill>
                  <a:srgbClr val="CC0000"/>
                </a:solidFill>
                <a:latin typeface="Arial" panose="020B0604020202020204" pitchFamily="34" charset="0"/>
                <a:ea typeface="Arial" panose="020B0604020202020204" pitchFamily="34" charset="0"/>
              </a:rPr>
              <a:t>P</a:t>
            </a:r>
            <a:r>
              <a:rPr lang="en-IN" b="1" dirty="0" err="1" smtClean="0">
                <a:solidFill>
                  <a:srgbClr val="CC0000"/>
                </a:solidFill>
                <a:effectLst/>
                <a:latin typeface="Arial" panose="020B0604020202020204" pitchFamily="34" charset="0"/>
                <a:ea typeface="Arial" panose="020B0604020202020204" pitchFamily="34" charset="0"/>
              </a:rPr>
              <a:t>x_height</a:t>
            </a:r>
            <a:endParaRPr lang="en-IN" b="1" dirty="0">
              <a:solidFill>
                <a:srgbClr val="CC0000"/>
              </a:solidFill>
              <a:effectLst/>
              <a:latin typeface="Arial" panose="020B0604020202020204" pitchFamily="34" charset="0"/>
              <a:ea typeface="Arial" panose="020B0604020202020204" pitchFamily="34" charset="0"/>
            </a:endParaRPr>
          </a:p>
        </p:txBody>
      </p:sp>
      <p:sp>
        <p:nvSpPr>
          <p:cNvPr id="16" name="Rectangle 15"/>
          <p:cNvSpPr/>
          <p:nvPr/>
        </p:nvSpPr>
        <p:spPr>
          <a:xfrm>
            <a:off x="185159" y="4581228"/>
            <a:ext cx="4711581" cy="1754326"/>
          </a:xfrm>
          <a:prstGeom prst="rect">
            <a:avLst/>
          </a:prstGeom>
        </p:spPr>
        <p:txBody>
          <a:bodyPr wrap="square">
            <a:spAutoFit/>
          </a:bodyPr>
          <a:lstStyle/>
          <a:p>
            <a:r>
              <a:rPr lang="en-IN" dirty="0" smtClean="0">
                <a:solidFill>
                  <a:srgbClr val="212121"/>
                </a:solidFill>
                <a:effectLst/>
                <a:latin typeface="Calibri" panose="020F0502020204030204" pitchFamily="34" charset="0"/>
                <a:ea typeface="Calibri" panose="020F0502020204030204" pitchFamily="34" charset="0"/>
              </a:rPr>
              <a:t>There is not a continuous increase in pixel width as we move from Low cost to Very high cost. Mobiles with 'Medium cost' and 'High cost' has almost equal pixel width. so we can say that it would be a driving factor in deciding </a:t>
            </a:r>
            <a:r>
              <a:rPr lang="en-IN" dirty="0" err="1" smtClean="0">
                <a:solidFill>
                  <a:srgbClr val="212121"/>
                </a:solidFill>
                <a:effectLst/>
                <a:latin typeface="Calibri" panose="020F0502020204030204" pitchFamily="34" charset="0"/>
                <a:ea typeface="Calibri" panose="020F0502020204030204" pitchFamily="34" charset="0"/>
              </a:rPr>
              <a:t>price_range</a:t>
            </a:r>
            <a:r>
              <a:rPr lang="en-IN" dirty="0" smtClean="0">
                <a:solidFill>
                  <a:srgbClr val="212121"/>
                </a:solidFill>
                <a:effectLst/>
                <a:latin typeface="Calibri" panose="020F0502020204030204" pitchFamily="34" charset="0"/>
                <a:ea typeface="Calibri" panose="020F0502020204030204" pitchFamily="34" charset="0"/>
              </a:rPr>
              <a:t>.</a:t>
            </a:r>
            <a:endParaRPr lang="en-IN" dirty="0"/>
          </a:p>
        </p:txBody>
      </p:sp>
      <p:sp>
        <p:nvSpPr>
          <p:cNvPr id="17" name="Rectangle 16"/>
          <p:cNvSpPr/>
          <p:nvPr/>
        </p:nvSpPr>
        <p:spPr>
          <a:xfrm>
            <a:off x="5671559" y="4581228"/>
            <a:ext cx="5788351" cy="635302"/>
          </a:xfrm>
          <a:prstGeom prst="rect">
            <a:avLst/>
          </a:prstGeom>
        </p:spPr>
        <p:txBody>
          <a:bodyPr wrap="square">
            <a:spAutoFit/>
          </a:bodyPr>
          <a:lstStyle/>
          <a:p>
            <a:pPr marL="303530" marR="0" indent="-6350" algn="just">
              <a:lnSpc>
                <a:spcPct val="98000"/>
              </a:lnSpc>
              <a:spcBef>
                <a:spcPts val="4210"/>
              </a:spcBef>
              <a:spcAft>
                <a:spcPts val="45"/>
              </a:spcAft>
            </a:pPr>
            <a:r>
              <a:rPr lang="en-IN" dirty="0" smtClean="0">
                <a:solidFill>
                  <a:srgbClr val="212121"/>
                </a:solidFill>
                <a:effectLst/>
                <a:latin typeface="Calibri" panose="020F0502020204030204" pitchFamily="34" charset="0"/>
                <a:ea typeface="Calibri" panose="020F0502020204030204" pitchFamily="34" charset="0"/>
              </a:rPr>
              <a:t>Pixel height is almost similar as we move from Low cost to Very high </a:t>
            </a:r>
            <a:r>
              <a:rPr lang="en-IN" dirty="0" err="1" smtClean="0">
                <a:solidFill>
                  <a:srgbClr val="212121"/>
                </a:solidFill>
                <a:effectLst/>
                <a:latin typeface="Calibri" panose="020F0502020204030204" pitchFamily="34" charset="0"/>
                <a:ea typeface="Calibri" panose="020F0502020204030204" pitchFamily="34" charset="0"/>
              </a:rPr>
              <a:t>cost.little</a:t>
            </a:r>
            <a:r>
              <a:rPr lang="en-IN" dirty="0" smtClean="0">
                <a:solidFill>
                  <a:srgbClr val="212121"/>
                </a:solidFill>
                <a:effectLst/>
                <a:latin typeface="Calibri" panose="020F0502020204030204" pitchFamily="34" charset="0"/>
                <a:ea typeface="Calibri" panose="020F0502020204030204" pitchFamily="34" charset="0"/>
              </a:rPr>
              <a:t> variation in </a:t>
            </a:r>
            <a:r>
              <a:rPr lang="en-IN" dirty="0" err="1" smtClean="0">
                <a:solidFill>
                  <a:srgbClr val="212121"/>
                </a:solidFill>
                <a:effectLst/>
                <a:latin typeface="Calibri" panose="020F0502020204030204" pitchFamily="34" charset="0"/>
                <a:ea typeface="Calibri" panose="020F0502020204030204" pitchFamily="34" charset="0"/>
              </a:rPr>
              <a:t>pixel_height</a:t>
            </a:r>
            <a:endParaRPr lang="en-IN" sz="16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5808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237" y="102550"/>
            <a:ext cx="896229" cy="666571"/>
          </a:xfrm>
          <a:prstGeom prst="rect">
            <a:avLst/>
          </a:prstGeom>
        </p:spPr>
      </p:pic>
      <p:sp>
        <p:nvSpPr>
          <p:cNvPr id="5" name="Rectangle 4"/>
          <p:cNvSpPr/>
          <p:nvPr/>
        </p:nvSpPr>
        <p:spPr>
          <a:xfrm>
            <a:off x="1253003" y="805098"/>
            <a:ext cx="1687129" cy="492122"/>
          </a:xfrm>
          <a:prstGeom prst="rect">
            <a:avLst/>
          </a:prstGeom>
        </p:spPr>
        <p:txBody>
          <a:bodyPr wrap="none">
            <a:spAutoFit/>
          </a:bodyPr>
          <a:lstStyle/>
          <a:p>
            <a:pPr algn="ctr">
              <a:lnSpc>
                <a:spcPct val="115000"/>
              </a:lnSpc>
              <a:spcAft>
                <a:spcPts val="1120"/>
              </a:spcAft>
            </a:pPr>
            <a:r>
              <a:rPr lang="en-IN" sz="2400" b="1" dirty="0" err="1" smtClean="0">
                <a:solidFill>
                  <a:srgbClr val="CC0000"/>
                </a:solidFill>
                <a:latin typeface="Calibri" panose="020F0502020204030204" pitchFamily="34" charset="0"/>
                <a:ea typeface="Calibri" panose="020F0502020204030204" pitchFamily="34" charset="0"/>
              </a:rPr>
              <a:t>S</a:t>
            </a:r>
            <a:r>
              <a:rPr lang="en-IN" sz="2400" b="1" dirty="0" err="1" smtClean="0">
                <a:solidFill>
                  <a:srgbClr val="CC0000"/>
                </a:solidFill>
                <a:effectLst/>
                <a:latin typeface="Calibri" panose="020F0502020204030204" pitchFamily="34" charset="0"/>
                <a:ea typeface="Calibri" panose="020F0502020204030204" pitchFamily="34" charset="0"/>
              </a:rPr>
              <a:t>creen_Size</a:t>
            </a:r>
            <a:endParaRPr lang="en-IN" sz="1100" b="1" dirty="0">
              <a:solidFill>
                <a:srgbClr val="000000"/>
              </a:solidFill>
              <a:effectLst/>
              <a:latin typeface="Calibri" panose="020F0502020204030204" pitchFamily="34" charset="0"/>
              <a:ea typeface="Calibri" panose="020F0502020204030204" pitchFamily="34" charset="0"/>
            </a:endParaRPr>
          </a:p>
        </p:txBody>
      </p:sp>
      <p:pic>
        <p:nvPicPr>
          <p:cNvPr id="6" name="Picture 5"/>
          <p:cNvPicPr/>
          <p:nvPr/>
        </p:nvPicPr>
        <p:blipFill>
          <a:blip r:embed="rId3"/>
          <a:stretch>
            <a:fillRect/>
          </a:stretch>
        </p:blipFill>
        <p:spPr>
          <a:xfrm>
            <a:off x="206389" y="1752911"/>
            <a:ext cx="4211787" cy="2357616"/>
          </a:xfrm>
          <a:prstGeom prst="rect">
            <a:avLst/>
          </a:prstGeom>
        </p:spPr>
      </p:pic>
      <p:sp>
        <p:nvSpPr>
          <p:cNvPr id="7" name="Rectangle 6"/>
          <p:cNvSpPr/>
          <p:nvPr/>
        </p:nvSpPr>
        <p:spPr>
          <a:xfrm>
            <a:off x="7944439" y="345607"/>
            <a:ext cx="1535998" cy="423514"/>
          </a:xfrm>
          <a:prstGeom prst="rect">
            <a:avLst/>
          </a:prstGeom>
        </p:spPr>
        <p:txBody>
          <a:bodyPr wrap="none">
            <a:spAutoFit/>
          </a:bodyPr>
          <a:lstStyle/>
          <a:p>
            <a:pPr>
              <a:lnSpc>
                <a:spcPct val="115000"/>
              </a:lnSpc>
            </a:pPr>
            <a:r>
              <a:rPr lang="en-IN" sz="2000" b="1" dirty="0" smtClean="0">
                <a:solidFill>
                  <a:srgbClr val="CC0000"/>
                </a:solidFill>
                <a:effectLst/>
                <a:latin typeface="Arial" panose="020B0604020202020204" pitchFamily="34" charset="0"/>
                <a:ea typeface="Arial" panose="020B0604020202020204" pitchFamily="34" charset="0"/>
              </a:rPr>
              <a:t>4G and 3G </a:t>
            </a:r>
            <a:endParaRPr lang="en-IN" sz="1050" b="1" dirty="0">
              <a:solidFill>
                <a:srgbClr val="000000"/>
              </a:solidFill>
              <a:effectLst/>
              <a:latin typeface="Calibri" panose="020F0502020204030204" pitchFamily="34" charset="0"/>
              <a:ea typeface="Calibri" panose="020F0502020204030204" pitchFamily="34" charset="0"/>
            </a:endParaRPr>
          </a:p>
        </p:txBody>
      </p:sp>
      <p:sp>
        <p:nvSpPr>
          <p:cNvPr id="22" name="Rectangle 21"/>
          <p:cNvSpPr/>
          <p:nvPr/>
        </p:nvSpPr>
        <p:spPr>
          <a:xfrm>
            <a:off x="5981769" y="5896598"/>
            <a:ext cx="6101697" cy="1260345"/>
          </a:xfrm>
          <a:prstGeom prst="rect">
            <a:avLst/>
          </a:prstGeom>
        </p:spPr>
        <p:txBody>
          <a:bodyPr wrap="square">
            <a:spAutoFit/>
          </a:bodyPr>
          <a:lstStyle/>
          <a:p>
            <a:pPr>
              <a:lnSpc>
                <a:spcPct val="115000"/>
              </a:lnSpc>
            </a:pPr>
            <a:r>
              <a:rPr lang="en-IN" dirty="0" smtClean="0">
                <a:solidFill>
                  <a:srgbClr val="212121"/>
                </a:solidFill>
                <a:effectLst/>
                <a:ea typeface="Calibri" panose="020F0502020204030204" pitchFamily="34" charset="0"/>
              </a:rPr>
              <a:t>50% of the phones support 4_g and 76% of phones support 3_g,feature '</a:t>
            </a:r>
            <a:r>
              <a:rPr lang="en-IN" dirty="0" err="1" smtClean="0">
                <a:solidFill>
                  <a:srgbClr val="212121"/>
                </a:solidFill>
                <a:effectLst/>
                <a:ea typeface="Calibri" panose="020F0502020204030204" pitchFamily="34" charset="0"/>
              </a:rPr>
              <a:t>three_g</a:t>
            </a:r>
            <a:r>
              <a:rPr lang="en-IN" dirty="0" smtClean="0">
                <a:solidFill>
                  <a:srgbClr val="212121"/>
                </a:solidFill>
                <a:effectLst/>
                <a:ea typeface="Calibri" panose="020F0502020204030204" pitchFamily="34" charset="0"/>
              </a:rPr>
              <a:t>' play an important feature in prediction </a:t>
            </a:r>
            <a:endParaRPr lang="en-IN" dirty="0" smtClean="0">
              <a:solidFill>
                <a:srgbClr val="000000"/>
              </a:solidFill>
              <a:effectLst/>
              <a:ea typeface="Calibri" panose="020F0502020204030204" pitchFamily="34" charset="0"/>
            </a:endParaRPr>
          </a:p>
          <a:p>
            <a:pPr>
              <a:lnSpc>
                <a:spcPct val="115000"/>
              </a:lnSpc>
            </a:pPr>
            <a:endParaRPr lang="en-IN" sz="1400" dirty="0" smtClean="0">
              <a:solidFill>
                <a:srgbClr val="000000"/>
              </a:solidFill>
              <a:effectLst/>
              <a:latin typeface="Calibri" panose="020F0502020204030204" pitchFamily="34" charset="0"/>
              <a:ea typeface="Calibri" panose="020F0502020204030204" pitchFamily="34" charset="0"/>
            </a:endParaRPr>
          </a:p>
          <a:p>
            <a:pPr>
              <a:lnSpc>
                <a:spcPct val="115000"/>
              </a:lnSpc>
            </a:pPr>
            <a:endParaRPr lang="en-IN" sz="1600" dirty="0">
              <a:solidFill>
                <a:srgbClr val="000000"/>
              </a:solidFill>
              <a:effectLst/>
              <a:latin typeface="Calibri" panose="020F0502020204030204" pitchFamily="34" charset="0"/>
              <a:ea typeface="Calibri" panose="020F0502020204030204" pitchFamily="34" charset="0"/>
            </a:endParaRPr>
          </a:p>
        </p:txBody>
      </p:sp>
      <p:pic>
        <p:nvPicPr>
          <p:cNvPr id="23" name="Picture 22"/>
          <p:cNvPicPr/>
          <p:nvPr/>
        </p:nvPicPr>
        <p:blipFill>
          <a:blip r:embed="rId4"/>
          <a:stretch>
            <a:fillRect/>
          </a:stretch>
        </p:blipFill>
        <p:spPr>
          <a:xfrm>
            <a:off x="5913691" y="999858"/>
            <a:ext cx="5597494" cy="2301325"/>
          </a:xfrm>
          <a:prstGeom prst="rect">
            <a:avLst/>
          </a:prstGeom>
        </p:spPr>
      </p:pic>
      <p:pic>
        <p:nvPicPr>
          <p:cNvPr id="32" name="Picture 31"/>
          <p:cNvPicPr/>
          <p:nvPr/>
        </p:nvPicPr>
        <p:blipFill>
          <a:blip r:embed="rId5"/>
          <a:stretch>
            <a:fillRect/>
          </a:stretch>
        </p:blipFill>
        <p:spPr>
          <a:xfrm>
            <a:off x="5913690" y="3417886"/>
            <a:ext cx="5734228" cy="2478712"/>
          </a:xfrm>
          <a:prstGeom prst="rect">
            <a:avLst/>
          </a:prstGeom>
        </p:spPr>
      </p:pic>
      <p:sp>
        <p:nvSpPr>
          <p:cNvPr id="38" name="Rectangle 37"/>
          <p:cNvSpPr/>
          <p:nvPr/>
        </p:nvSpPr>
        <p:spPr>
          <a:xfrm>
            <a:off x="133885" y="4368694"/>
            <a:ext cx="4933771" cy="1200329"/>
          </a:xfrm>
          <a:prstGeom prst="rect">
            <a:avLst/>
          </a:prstGeom>
        </p:spPr>
        <p:txBody>
          <a:bodyPr wrap="square">
            <a:spAutoFit/>
          </a:bodyPr>
          <a:lstStyle/>
          <a:p>
            <a:r>
              <a:rPr lang="en-IN" dirty="0" smtClean="0">
                <a:solidFill>
                  <a:srgbClr val="212121"/>
                </a:solidFill>
                <a:effectLst/>
                <a:latin typeface="Calibri" panose="020F0502020204030204" pitchFamily="34" charset="0"/>
                <a:ea typeface="Calibri" panose="020F0502020204030204" pitchFamily="34" charset="0"/>
              </a:rPr>
              <a:t>Combining the </a:t>
            </a:r>
            <a:r>
              <a:rPr lang="en-IN" dirty="0" err="1" smtClean="0">
                <a:solidFill>
                  <a:srgbClr val="212121"/>
                </a:solidFill>
                <a:effectLst/>
                <a:latin typeface="Calibri" panose="020F0502020204030204" pitchFamily="34" charset="0"/>
                <a:ea typeface="Calibri" panose="020F0502020204030204" pitchFamily="34" charset="0"/>
              </a:rPr>
              <a:t>sc_height</a:t>
            </a:r>
            <a:r>
              <a:rPr lang="en-IN" dirty="0" smtClean="0">
                <a:solidFill>
                  <a:srgbClr val="212121"/>
                </a:solidFill>
                <a:effectLst/>
                <a:latin typeface="Calibri" panose="020F0502020204030204" pitchFamily="34" charset="0"/>
                <a:ea typeface="Calibri" panose="020F0502020204030204" pitchFamily="34" charset="0"/>
              </a:rPr>
              <a:t> and </a:t>
            </a:r>
            <a:r>
              <a:rPr lang="en-IN" dirty="0" err="1" smtClean="0">
                <a:solidFill>
                  <a:srgbClr val="212121"/>
                </a:solidFill>
                <a:effectLst/>
                <a:latin typeface="Calibri" panose="020F0502020204030204" pitchFamily="34" charset="0"/>
                <a:ea typeface="Calibri" panose="020F0502020204030204" pitchFamily="34" charset="0"/>
              </a:rPr>
              <a:t>sc_width</a:t>
            </a:r>
            <a:r>
              <a:rPr lang="en-IN" dirty="0" smtClean="0">
                <a:solidFill>
                  <a:srgbClr val="212121"/>
                </a:solidFill>
                <a:effectLst/>
                <a:latin typeface="Calibri" panose="020F0502020204030204" pitchFamily="34" charset="0"/>
                <a:ea typeface="Calibri" panose="020F0502020204030204" pitchFamily="34" charset="0"/>
              </a:rPr>
              <a:t> into one column that is </a:t>
            </a:r>
            <a:r>
              <a:rPr lang="en-IN" dirty="0" err="1" smtClean="0">
                <a:solidFill>
                  <a:srgbClr val="212121"/>
                </a:solidFill>
                <a:effectLst/>
                <a:latin typeface="Calibri" panose="020F0502020204030204" pitchFamily="34" charset="0"/>
                <a:ea typeface="Calibri" panose="020F0502020204030204" pitchFamily="34" charset="0"/>
              </a:rPr>
              <a:t>sc_size</a:t>
            </a:r>
            <a:r>
              <a:rPr lang="en-IN" dirty="0" smtClean="0">
                <a:solidFill>
                  <a:srgbClr val="212121"/>
                </a:solidFill>
                <a:effectLst/>
                <a:latin typeface="Calibri" panose="020F0502020204030204" pitchFamily="34" charset="0"/>
                <a:ea typeface="Calibri" panose="020F0502020204030204" pitchFamily="34" charset="0"/>
              </a:rPr>
              <a:t>, Screen Size shows little variation along the target variables. This can be helpful in predicting the target categories</a:t>
            </a:r>
            <a:endParaRPr lang="en-IN" dirty="0"/>
          </a:p>
        </p:txBody>
      </p:sp>
    </p:spTree>
    <p:extLst>
      <p:ext uri="{BB962C8B-B14F-4D97-AF65-F5344CB8AC3E}">
        <p14:creationId xmlns:p14="http://schemas.microsoft.com/office/powerpoint/2010/main" val="1350534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8426</TotalTime>
  <Words>831</Words>
  <Application>Microsoft Office PowerPoint</Application>
  <PresentationFormat>Widescreen</PresentationFormat>
  <Paragraphs>99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Capstone Project </vt:lpstr>
      <vt:lpstr>Problem statement</vt:lpstr>
      <vt:lpstr>Points to discuss </vt:lpstr>
      <vt:lpstr>Data description </vt:lpstr>
      <vt:lpstr>Data description(cont,.)</vt:lpstr>
      <vt:lpstr>       Price                                             Battery </vt:lpstr>
      <vt:lpstr>PowerPoint Presentation</vt:lpstr>
      <vt:lpstr>PowerPoint Presentation</vt:lpstr>
      <vt:lpstr>PowerPoint Presentation</vt:lpstr>
      <vt:lpstr>PowerPoint Presentation</vt:lpstr>
      <vt:lpstr>Heat Map </vt:lpstr>
      <vt:lpstr>ML algorithms </vt:lpstr>
      <vt:lpstr>Logistic regression</vt:lpstr>
      <vt:lpstr>PowerPoint Presentation</vt:lpstr>
      <vt:lpstr>Random forest classifier with hyper parameter tuning</vt:lpstr>
      <vt:lpstr>XGboost XGboost with hyperparameter tuning </vt:lpstr>
      <vt:lpstr>PowerPoint Presentation</vt:lpstr>
      <vt:lpstr>Conclusion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Vajahat</dc:creator>
  <cp:lastModifiedBy>Vajahat</cp:lastModifiedBy>
  <cp:revision>15</cp:revision>
  <dcterms:created xsi:type="dcterms:W3CDTF">2023-04-20T08:44:49Z</dcterms:created>
  <dcterms:modified xsi:type="dcterms:W3CDTF">2023-04-26T05:11:30Z</dcterms:modified>
</cp:coreProperties>
</file>